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0" r:id="rId3"/>
    <p:sldId id="263" r:id="rId4"/>
    <p:sldId id="277" r:id="rId5"/>
    <p:sldId id="278" r:id="rId6"/>
    <p:sldId id="281" r:id="rId7"/>
    <p:sldId id="283" r:id="rId8"/>
    <p:sldId id="284" r:id="rId9"/>
    <p:sldId id="285" r:id="rId10"/>
    <p:sldId id="286" r:id="rId11"/>
    <p:sldId id="287" r:id="rId12"/>
    <p:sldId id="288" r:id="rId13"/>
    <p:sldId id="289" r:id="rId14"/>
    <p:sldId id="304" r:id="rId15"/>
    <p:sldId id="290" r:id="rId16"/>
    <p:sldId id="291" r:id="rId17"/>
    <p:sldId id="292" r:id="rId18"/>
    <p:sldId id="293" r:id="rId19"/>
    <p:sldId id="294" r:id="rId20"/>
    <p:sldId id="295" r:id="rId21"/>
    <p:sldId id="297" r:id="rId22"/>
    <p:sldId id="303" r:id="rId23"/>
    <p:sldId id="299" r:id="rId24"/>
    <p:sldId id="300" r:id="rId25"/>
    <p:sldId id="305" r:id="rId26"/>
    <p:sldId id="301" r:id="rId27"/>
    <p:sldId id="265" r:id="rId28"/>
    <p:sldId id="306" r:id="rId29"/>
    <p:sldId id="268" r:id="rId30"/>
    <p:sldId id="269" r:id="rId31"/>
    <p:sldId id="274"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37D92-E9B0-4199-A655-649A9CDAA70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4BC1418D-BA29-4451-BA9F-117E629F24A2}">
      <dgm:prSet phldrT="[Text]"/>
      <dgm:spPr/>
      <dgm:t>
        <a:bodyPr/>
        <a:lstStyle/>
        <a:p>
          <a:r>
            <a:rPr lang="en-US" dirty="0" smtClean="0"/>
            <a:t>Molecular Tests</a:t>
          </a:r>
          <a:endParaRPr lang="en-US" dirty="0"/>
        </a:p>
      </dgm:t>
    </dgm:pt>
    <dgm:pt modelId="{E10ADF70-443F-4EE0-A514-EE76C029107F}" type="parTrans" cxnId="{4193EDBA-047A-4208-9F7B-5EC0F8C6A360}">
      <dgm:prSet/>
      <dgm:spPr/>
      <dgm:t>
        <a:bodyPr/>
        <a:lstStyle/>
        <a:p>
          <a:endParaRPr lang="en-US"/>
        </a:p>
      </dgm:t>
    </dgm:pt>
    <dgm:pt modelId="{DE991EAE-6BBD-4CA2-866A-F932F7780EE6}" type="sibTrans" cxnId="{4193EDBA-047A-4208-9F7B-5EC0F8C6A360}">
      <dgm:prSet/>
      <dgm:spPr/>
      <dgm:t>
        <a:bodyPr/>
        <a:lstStyle/>
        <a:p>
          <a:endParaRPr lang="en-US"/>
        </a:p>
      </dgm:t>
    </dgm:pt>
    <dgm:pt modelId="{C23D4CB7-6BF7-476D-84D3-C2BBAAD3F64D}">
      <dgm:prSet phldrT="[Text]"/>
      <dgm:spPr/>
      <dgm:t>
        <a:bodyPr/>
        <a:lstStyle/>
        <a:p>
          <a:r>
            <a:rPr lang="en-US" dirty="0" smtClean="0"/>
            <a:t>Field Walks</a:t>
          </a:r>
          <a:endParaRPr lang="en-US" dirty="0"/>
        </a:p>
      </dgm:t>
    </dgm:pt>
    <dgm:pt modelId="{749A0E5F-2008-4BC1-B51E-063AA4705772}" type="parTrans" cxnId="{C94820FC-A234-4460-B00E-EE49E7C62D22}">
      <dgm:prSet/>
      <dgm:spPr/>
      <dgm:t>
        <a:bodyPr/>
        <a:lstStyle/>
        <a:p>
          <a:endParaRPr lang="en-US"/>
        </a:p>
      </dgm:t>
    </dgm:pt>
    <dgm:pt modelId="{6478B767-E11D-4068-BACF-A2F3FDA94864}" type="sibTrans" cxnId="{C94820FC-A234-4460-B00E-EE49E7C62D22}">
      <dgm:prSet/>
      <dgm:spPr/>
      <dgm:t>
        <a:bodyPr/>
        <a:lstStyle/>
        <a:p>
          <a:endParaRPr lang="en-US"/>
        </a:p>
      </dgm:t>
    </dgm:pt>
    <dgm:pt modelId="{62E6091D-E5CA-4CC3-875D-368A38BB5D83}">
      <dgm:prSet phldrT="[Text]"/>
      <dgm:spPr/>
      <dgm:t>
        <a:bodyPr/>
        <a:lstStyle/>
        <a:p>
          <a:r>
            <a:rPr lang="en-US" dirty="0" smtClean="0"/>
            <a:t>Inspection</a:t>
          </a:r>
          <a:endParaRPr lang="en-US" dirty="0"/>
        </a:p>
      </dgm:t>
    </dgm:pt>
    <dgm:pt modelId="{8889C04C-39D9-4BD8-BBD7-2B380D312062}" type="parTrans" cxnId="{D4137A88-4EB3-497D-913B-0992AE475207}">
      <dgm:prSet/>
      <dgm:spPr/>
      <dgm:t>
        <a:bodyPr/>
        <a:lstStyle/>
        <a:p>
          <a:endParaRPr lang="en-US"/>
        </a:p>
      </dgm:t>
    </dgm:pt>
    <dgm:pt modelId="{2B8912AF-B13F-4545-B92A-F56D14AA20E5}" type="sibTrans" cxnId="{D4137A88-4EB3-497D-913B-0992AE475207}">
      <dgm:prSet/>
      <dgm:spPr/>
      <dgm:t>
        <a:bodyPr/>
        <a:lstStyle/>
        <a:p>
          <a:endParaRPr lang="en-US"/>
        </a:p>
      </dgm:t>
    </dgm:pt>
    <dgm:pt modelId="{62CF203A-4C13-464B-9DA5-CD62306971CF}">
      <dgm:prSet phldrT="[Text]" phldr="1"/>
      <dgm:spPr/>
      <dgm:t>
        <a:bodyPr/>
        <a:lstStyle/>
        <a:p>
          <a:endParaRPr lang="en-US" dirty="0"/>
        </a:p>
      </dgm:t>
    </dgm:pt>
    <dgm:pt modelId="{9862DC57-18C0-46E5-9423-359A1E38D323}" type="sibTrans" cxnId="{6F529DBA-4A7E-48AE-9C0E-91D9A6F01FD8}">
      <dgm:prSet/>
      <dgm:spPr/>
      <dgm:t>
        <a:bodyPr/>
        <a:lstStyle/>
        <a:p>
          <a:endParaRPr lang="en-US"/>
        </a:p>
      </dgm:t>
    </dgm:pt>
    <dgm:pt modelId="{3359945D-A319-4F67-8F61-7A611ABD6F0E}" type="parTrans" cxnId="{6F529DBA-4A7E-48AE-9C0E-91D9A6F01FD8}">
      <dgm:prSet/>
      <dgm:spPr/>
      <dgm:t>
        <a:bodyPr/>
        <a:lstStyle/>
        <a:p>
          <a:endParaRPr lang="en-US"/>
        </a:p>
      </dgm:t>
    </dgm:pt>
    <dgm:pt modelId="{8BC92341-FCE6-490F-B86C-C53C8E02143D}" type="pres">
      <dgm:prSet presAssocID="{C0937D92-E9B0-4199-A655-649A9CDAA701}" presName="Name0" presStyleCnt="0">
        <dgm:presLayoutVars>
          <dgm:chMax val="4"/>
          <dgm:resizeHandles val="exact"/>
        </dgm:presLayoutVars>
      </dgm:prSet>
      <dgm:spPr/>
      <dgm:t>
        <a:bodyPr/>
        <a:lstStyle/>
        <a:p>
          <a:endParaRPr lang="en-US"/>
        </a:p>
      </dgm:t>
    </dgm:pt>
    <dgm:pt modelId="{7A4AA8BC-934E-48F9-8BF0-86458F9E1D9C}" type="pres">
      <dgm:prSet presAssocID="{C0937D92-E9B0-4199-A655-649A9CDAA701}" presName="ellipse" presStyleLbl="trBgShp" presStyleIdx="0" presStyleCnt="1"/>
      <dgm:spPr/>
    </dgm:pt>
    <dgm:pt modelId="{4B79583D-6D7C-4776-A7EF-6E2AAA658236}" type="pres">
      <dgm:prSet presAssocID="{C0937D92-E9B0-4199-A655-649A9CDAA701}" presName="arrow1" presStyleLbl="fgShp" presStyleIdx="0" presStyleCnt="1"/>
      <dgm:spPr/>
    </dgm:pt>
    <dgm:pt modelId="{0543EC65-6812-45D9-8F66-311928F7A5AC}" type="pres">
      <dgm:prSet presAssocID="{C0937D92-E9B0-4199-A655-649A9CDAA701}" presName="rectangle" presStyleLbl="revTx" presStyleIdx="0" presStyleCnt="1">
        <dgm:presLayoutVars>
          <dgm:bulletEnabled val="1"/>
        </dgm:presLayoutVars>
      </dgm:prSet>
      <dgm:spPr/>
      <dgm:t>
        <a:bodyPr/>
        <a:lstStyle/>
        <a:p>
          <a:endParaRPr lang="en-US"/>
        </a:p>
      </dgm:t>
    </dgm:pt>
    <dgm:pt modelId="{DDD03834-A746-495C-8F22-AE708B00514A}" type="pres">
      <dgm:prSet presAssocID="{C23D4CB7-6BF7-476D-84D3-C2BBAAD3F64D}" presName="item1" presStyleLbl="node1" presStyleIdx="0" presStyleCnt="3">
        <dgm:presLayoutVars>
          <dgm:bulletEnabled val="1"/>
        </dgm:presLayoutVars>
      </dgm:prSet>
      <dgm:spPr/>
      <dgm:t>
        <a:bodyPr/>
        <a:lstStyle/>
        <a:p>
          <a:endParaRPr lang="en-US"/>
        </a:p>
      </dgm:t>
    </dgm:pt>
    <dgm:pt modelId="{553B6704-14BE-40A8-B9B7-33FB82E256C3}" type="pres">
      <dgm:prSet presAssocID="{62E6091D-E5CA-4CC3-875D-368A38BB5D83}" presName="item2" presStyleLbl="node1" presStyleIdx="1" presStyleCnt="3">
        <dgm:presLayoutVars>
          <dgm:bulletEnabled val="1"/>
        </dgm:presLayoutVars>
      </dgm:prSet>
      <dgm:spPr/>
      <dgm:t>
        <a:bodyPr/>
        <a:lstStyle/>
        <a:p>
          <a:endParaRPr lang="en-US"/>
        </a:p>
      </dgm:t>
    </dgm:pt>
    <dgm:pt modelId="{84C17701-61E0-4026-8CC4-F9D583862DEF}" type="pres">
      <dgm:prSet presAssocID="{62CF203A-4C13-464B-9DA5-CD62306971CF}" presName="item3" presStyleLbl="node1" presStyleIdx="2" presStyleCnt="3">
        <dgm:presLayoutVars>
          <dgm:bulletEnabled val="1"/>
        </dgm:presLayoutVars>
      </dgm:prSet>
      <dgm:spPr/>
      <dgm:t>
        <a:bodyPr/>
        <a:lstStyle/>
        <a:p>
          <a:endParaRPr lang="en-US"/>
        </a:p>
      </dgm:t>
    </dgm:pt>
    <dgm:pt modelId="{026AC515-FCC0-41FB-BC33-36B1C5043DBA}" type="pres">
      <dgm:prSet presAssocID="{C0937D92-E9B0-4199-A655-649A9CDAA701}" presName="funnel" presStyleLbl="trAlignAcc1" presStyleIdx="0" presStyleCnt="1"/>
      <dgm:spPr/>
    </dgm:pt>
  </dgm:ptLst>
  <dgm:cxnLst>
    <dgm:cxn modelId="{4193EDBA-047A-4208-9F7B-5EC0F8C6A360}" srcId="{C0937D92-E9B0-4199-A655-649A9CDAA701}" destId="{4BC1418D-BA29-4451-BA9F-117E629F24A2}" srcOrd="0" destOrd="0" parTransId="{E10ADF70-443F-4EE0-A514-EE76C029107F}" sibTransId="{DE991EAE-6BBD-4CA2-866A-F932F7780EE6}"/>
    <dgm:cxn modelId="{D4137A88-4EB3-497D-913B-0992AE475207}" srcId="{C0937D92-E9B0-4199-A655-649A9CDAA701}" destId="{62E6091D-E5CA-4CC3-875D-368A38BB5D83}" srcOrd="2" destOrd="0" parTransId="{8889C04C-39D9-4BD8-BBD7-2B380D312062}" sibTransId="{2B8912AF-B13F-4545-B92A-F56D14AA20E5}"/>
    <dgm:cxn modelId="{54853CE9-3050-48BD-8AC8-005BEB78B33E}" type="presOf" srcId="{4BC1418D-BA29-4451-BA9F-117E629F24A2}" destId="{84C17701-61E0-4026-8CC4-F9D583862DEF}" srcOrd="0" destOrd="0" presId="urn:microsoft.com/office/officeart/2005/8/layout/funnel1"/>
    <dgm:cxn modelId="{7B8371CB-3726-4463-87C1-19A471C484BF}" type="presOf" srcId="{C0937D92-E9B0-4199-A655-649A9CDAA701}" destId="{8BC92341-FCE6-490F-B86C-C53C8E02143D}" srcOrd="0" destOrd="0" presId="urn:microsoft.com/office/officeart/2005/8/layout/funnel1"/>
    <dgm:cxn modelId="{6F529DBA-4A7E-48AE-9C0E-91D9A6F01FD8}" srcId="{C0937D92-E9B0-4199-A655-649A9CDAA701}" destId="{62CF203A-4C13-464B-9DA5-CD62306971CF}" srcOrd="3" destOrd="0" parTransId="{3359945D-A319-4F67-8F61-7A611ABD6F0E}" sibTransId="{9862DC57-18C0-46E5-9423-359A1E38D323}"/>
    <dgm:cxn modelId="{34DC005D-E9B5-49F3-BD15-8007929D48BB}" type="presOf" srcId="{C23D4CB7-6BF7-476D-84D3-C2BBAAD3F64D}" destId="{553B6704-14BE-40A8-B9B7-33FB82E256C3}" srcOrd="0" destOrd="0" presId="urn:microsoft.com/office/officeart/2005/8/layout/funnel1"/>
    <dgm:cxn modelId="{4B0AFDEB-773E-4A98-8C31-C0D02209EFAF}" type="presOf" srcId="{62CF203A-4C13-464B-9DA5-CD62306971CF}" destId="{0543EC65-6812-45D9-8F66-311928F7A5AC}" srcOrd="0" destOrd="0" presId="urn:microsoft.com/office/officeart/2005/8/layout/funnel1"/>
    <dgm:cxn modelId="{C94820FC-A234-4460-B00E-EE49E7C62D22}" srcId="{C0937D92-E9B0-4199-A655-649A9CDAA701}" destId="{C23D4CB7-6BF7-476D-84D3-C2BBAAD3F64D}" srcOrd="1" destOrd="0" parTransId="{749A0E5F-2008-4BC1-B51E-063AA4705772}" sibTransId="{6478B767-E11D-4068-BACF-A2F3FDA94864}"/>
    <dgm:cxn modelId="{34B9510F-C81A-4397-8D72-FFB499E6D481}" type="presOf" srcId="{62E6091D-E5CA-4CC3-875D-368A38BB5D83}" destId="{DDD03834-A746-495C-8F22-AE708B00514A}" srcOrd="0" destOrd="0" presId="urn:microsoft.com/office/officeart/2005/8/layout/funnel1"/>
    <dgm:cxn modelId="{A8799A71-8ADC-4E78-8681-826F7847BC99}" type="presParOf" srcId="{8BC92341-FCE6-490F-B86C-C53C8E02143D}" destId="{7A4AA8BC-934E-48F9-8BF0-86458F9E1D9C}" srcOrd="0" destOrd="0" presId="urn:microsoft.com/office/officeart/2005/8/layout/funnel1"/>
    <dgm:cxn modelId="{AB90FBBD-FDB2-4F83-99AA-43B1D357D9DE}" type="presParOf" srcId="{8BC92341-FCE6-490F-B86C-C53C8E02143D}" destId="{4B79583D-6D7C-4776-A7EF-6E2AAA658236}" srcOrd="1" destOrd="0" presId="urn:microsoft.com/office/officeart/2005/8/layout/funnel1"/>
    <dgm:cxn modelId="{5863008F-6979-4649-9593-D2BFCBCEBA82}" type="presParOf" srcId="{8BC92341-FCE6-490F-B86C-C53C8E02143D}" destId="{0543EC65-6812-45D9-8F66-311928F7A5AC}" srcOrd="2" destOrd="0" presId="urn:microsoft.com/office/officeart/2005/8/layout/funnel1"/>
    <dgm:cxn modelId="{D47CE6CE-7809-480C-A8BB-48E783483297}" type="presParOf" srcId="{8BC92341-FCE6-490F-B86C-C53C8E02143D}" destId="{DDD03834-A746-495C-8F22-AE708B00514A}" srcOrd="3" destOrd="0" presId="urn:microsoft.com/office/officeart/2005/8/layout/funnel1"/>
    <dgm:cxn modelId="{49EA675E-E16F-4076-B47D-ACBF45E9227F}" type="presParOf" srcId="{8BC92341-FCE6-490F-B86C-C53C8E02143D}" destId="{553B6704-14BE-40A8-B9B7-33FB82E256C3}" srcOrd="4" destOrd="0" presId="urn:microsoft.com/office/officeart/2005/8/layout/funnel1"/>
    <dgm:cxn modelId="{36425FB8-32BC-4034-9994-82127EE06D6C}" type="presParOf" srcId="{8BC92341-FCE6-490F-B86C-C53C8E02143D}" destId="{84C17701-61E0-4026-8CC4-F9D583862DEF}" srcOrd="5" destOrd="0" presId="urn:microsoft.com/office/officeart/2005/8/layout/funnel1"/>
    <dgm:cxn modelId="{902ADB99-C7B4-4618-B12A-E283CF20F65E}" type="presParOf" srcId="{8BC92341-FCE6-490F-B86C-C53C8E02143D}" destId="{026AC515-FCC0-41FB-BC33-36B1C5043DB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D3C97-F349-4D7D-B80A-FD1B0FB6D0C0}" type="doc">
      <dgm:prSet loTypeId="urn:microsoft.com/office/officeart/2005/8/layout/process1" loCatId="process" qsTypeId="urn:microsoft.com/office/officeart/2005/8/quickstyle/simple1" qsCatId="simple" csTypeId="urn:microsoft.com/office/officeart/2005/8/colors/accent1_2" csCatId="accent1" phldr="1"/>
      <dgm:spPr/>
    </dgm:pt>
    <dgm:pt modelId="{7AABBDD6-E7B5-491A-9B4C-B07DFE585CC4}">
      <dgm:prSet phldrT="[Text]"/>
      <dgm:spPr/>
      <dgm:t>
        <a:bodyPr/>
        <a:lstStyle/>
        <a:p>
          <a:r>
            <a:rPr lang="en-US" dirty="0" smtClean="0"/>
            <a:t>Application</a:t>
          </a:r>
          <a:endParaRPr lang="en-US" dirty="0"/>
        </a:p>
      </dgm:t>
    </dgm:pt>
    <dgm:pt modelId="{0BA70F4A-AE57-460C-8A1D-2708401B12FB}" type="parTrans" cxnId="{B3C31954-7710-4C62-85BC-D5E7E3D3FFC2}">
      <dgm:prSet/>
      <dgm:spPr/>
      <dgm:t>
        <a:bodyPr/>
        <a:lstStyle/>
        <a:p>
          <a:endParaRPr lang="en-US"/>
        </a:p>
      </dgm:t>
    </dgm:pt>
    <dgm:pt modelId="{B157F3CC-4C77-4FEE-BB8E-5F119DB16FEC}" type="sibTrans" cxnId="{B3C31954-7710-4C62-85BC-D5E7E3D3FFC2}">
      <dgm:prSet/>
      <dgm:spPr/>
      <dgm:t>
        <a:bodyPr/>
        <a:lstStyle/>
        <a:p>
          <a:endParaRPr lang="en-US"/>
        </a:p>
      </dgm:t>
    </dgm:pt>
    <dgm:pt modelId="{6295FD39-C3D9-4D02-A5BE-E518F1791910}">
      <dgm:prSet phldrT="[Text]"/>
      <dgm:spPr/>
      <dgm:t>
        <a:bodyPr/>
        <a:lstStyle/>
        <a:p>
          <a:r>
            <a:rPr lang="en-US" dirty="0" smtClean="0"/>
            <a:t>Supporting Documentation</a:t>
          </a:r>
          <a:endParaRPr lang="en-US" dirty="0"/>
        </a:p>
      </dgm:t>
    </dgm:pt>
    <dgm:pt modelId="{42DB3BD4-721F-4210-89E4-523E979D6C8F}" type="parTrans" cxnId="{CF05E58C-2B13-4F12-8A8C-B4828626629F}">
      <dgm:prSet/>
      <dgm:spPr/>
      <dgm:t>
        <a:bodyPr/>
        <a:lstStyle/>
        <a:p>
          <a:endParaRPr lang="en-US"/>
        </a:p>
      </dgm:t>
    </dgm:pt>
    <dgm:pt modelId="{A1375802-65E8-4D27-A6A1-D24D493968EE}" type="sibTrans" cxnId="{CF05E58C-2B13-4F12-8A8C-B4828626629F}">
      <dgm:prSet/>
      <dgm:spPr/>
      <dgm:t>
        <a:bodyPr/>
        <a:lstStyle/>
        <a:p>
          <a:endParaRPr lang="en-US"/>
        </a:p>
      </dgm:t>
    </dgm:pt>
    <dgm:pt modelId="{D01C1002-5331-4F66-82BD-C0D84435D9F7}">
      <dgm:prSet phldrT="[Text]"/>
      <dgm:spPr/>
      <dgm:t>
        <a:bodyPr/>
        <a:lstStyle/>
        <a:p>
          <a:r>
            <a:rPr lang="en-US" dirty="0" smtClean="0"/>
            <a:t>Phytosanitary Certificate Issued</a:t>
          </a:r>
          <a:endParaRPr lang="en-US" dirty="0"/>
        </a:p>
      </dgm:t>
    </dgm:pt>
    <dgm:pt modelId="{2112B544-058B-40A2-A74D-202A744A489F}" type="parTrans" cxnId="{D1915F88-93B3-4720-9277-055A5238448B}">
      <dgm:prSet/>
      <dgm:spPr/>
      <dgm:t>
        <a:bodyPr/>
        <a:lstStyle/>
        <a:p>
          <a:endParaRPr lang="en-US"/>
        </a:p>
      </dgm:t>
    </dgm:pt>
    <dgm:pt modelId="{F840F009-E603-4EE6-A835-175E41CDB759}" type="sibTrans" cxnId="{D1915F88-93B3-4720-9277-055A5238448B}">
      <dgm:prSet/>
      <dgm:spPr/>
      <dgm:t>
        <a:bodyPr/>
        <a:lstStyle/>
        <a:p>
          <a:endParaRPr lang="en-US"/>
        </a:p>
      </dgm:t>
    </dgm:pt>
    <dgm:pt modelId="{B980F5E6-263B-4C6E-B2ED-E1AC76F1066D}" type="pres">
      <dgm:prSet presAssocID="{0C2D3C97-F349-4D7D-B80A-FD1B0FB6D0C0}" presName="Name0" presStyleCnt="0">
        <dgm:presLayoutVars>
          <dgm:dir/>
          <dgm:resizeHandles val="exact"/>
        </dgm:presLayoutVars>
      </dgm:prSet>
      <dgm:spPr/>
    </dgm:pt>
    <dgm:pt modelId="{78533C20-F55E-4014-8DCB-E4159D33D627}" type="pres">
      <dgm:prSet presAssocID="{7AABBDD6-E7B5-491A-9B4C-B07DFE585CC4}" presName="node" presStyleLbl="node1" presStyleIdx="0" presStyleCnt="3">
        <dgm:presLayoutVars>
          <dgm:bulletEnabled val="1"/>
        </dgm:presLayoutVars>
      </dgm:prSet>
      <dgm:spPr/>
      <dgm:t>
        <a:bodyPr/>
        <a:lstStyle/>
        <a:p>
          <a:endParaRPr lang="en-US"/>
        </a:p>
      </dgm:t>
    </dgm:pt>
    <dgm:pt modelId="{A4ED2F3D-6040-4772-BB28-0F75D4B8DD8A}" type="pres">
      <dgm:prSet presAssocID="{B157F3CC-4C77-4FEE-BB8E-5F119DB16FEC}" presName="sibTrans" presStyleLbl="sibTrans2D1" presStyleIdx="0" presStyleCnt="2"/>
      <dgm:spPr/>
      <dgm:t>
        <a:bodyPr/>
        <a:lstStyle/>
        <a:p>
          <a:endParaRPr lang="en-US"/>
        </a:p>
      </dgm:t>
    </dgm:pt>
    <dgm:pt modelId="{2374E1C1-78D0-493A-AA41-F2493CC146F3}" type="pres">
      <dgm:prSet presAssocID="{B157F3CC-4C77-4FEE-BB8E-5F119DB16FEC}" presName="connectorText" presStyleLbl="sibTrans2D1" presStyleIdx="0" presStyleCnt="2"/>
      <dgm:spPr/>
      <dgm:t>
        <a:bodyPr/>
        <a:lstStyle/>
        <a:p>
          <a:endParaRPr lang="en-US"/>
        </a:p>
      </dgm:t>
    </dgm:pt>
    <dgm:pt modelId="{F8CC32AB-7B54-4DA8-A6F7-29B590A1E0E9}" type="pres">
      <dgm:prSet presAssocID="{6295FD39-C3D9-4D02-A5BE-E518F1791910}" presName="node" presStyleLbl="node1" presStyleIdx="1" presStyleCnt="3">
        <dgm:presLayoutVars>
          <dgm:bulletEnabled val="1"/>
        </dgm:presLayoutVars>
      </dgm:prSet>
      <dgm:spPr/>
      <dgm:t>
        <a:bodyPr/>
        <a:lstStyle/>
        <a:p>
          <a:endParaRPr lang="en-US"/>
        </a:p>
      </dgm:t>
    </dgm:pt>
    <dgm:pt modelId="{EF2E2001-76A0-416D-8583-0EF92C4E6F5A}" type="pres">
      <dgm:prSet presAssocID="{A1375802-65E8-4D27-A6A1-D24D493968EE}" presName="sibTrans" presStyleLbl="sibTrans2D1" presStyleIdx="1" presStyleCnt="2"/>
      <dgm:spPr/>
      <dgm:t>
        <a:bodyPr/>
        <a:lstStyle/>
        <a:p>
          <a:endParaRPr lang="en-US"/>
        </a:p>
      </dgm:t>
    </dgm:pt>
    <dgm:pt modelId="{CEF68A19-E32B-43B3-8E68-65E949D783AC}" type="pres">
      <dgm:prSet presAssocID="{A1375802-65E8-4D27-A6A1-D24D493968EE}" presName="connectorText" presStyleLbl="sibTrans2D1" presStyleIdx="1" presStyleCnt="2"/>
      <dgm:spPr/>
      <dgm:t>
        <a:bodyPr/>
        <a:lstStyle/>
        <a:p>
          <a:endParaRPr lang="en-US"/>
        </a:p>
      </dgm:t>
    </dgm:pt>
    <dgm:pt modelId="{F63C4BC5-68F5-462D-962D-41AC4059AC41}" type="pres">
      <dgm:prSet presAssocID="{D01C1002-5331-4F66-82BD-C0D84435D9F7}" presName="node" presStyleLbl="node1" presStyleIdx="2" presStyleCnt="3">
        <dgm:presLayoutVars>
          <dgm:bulletEnabled val="1"/>
        </dgm:presLayoutVars>
      </dgm:prSet>
      <dgm:spPr/>
      <dgm:t>
        <a:bodyPr/>
        <a:lstStyle/>
        <a:p>
          <a:endParaRPr lang="en-US"/>
        </a:p>
      </dgm:t>
    </dgm:pt>
  </dgm:ptLst>
  <dgm:cxnLst>
    <dgm:cxn modelId="{7DF08A3D-8006-4C89-96A8-DC0C8AB21F77}" type="presOf" srcId="{D01C1002-5331-4F66-82BD-C0D84435D9F7}" destId="{F63C4BC5-68F5-462D-962D-41AC4059AC41}" srcOrd="0" destOrd="0" presId="urn:microsoft.com/office/officeart/2005/8/layout/process1"/>
    <dgm:cxn modelId="{864874FC-789D-4CB5-BAA0-B5CF8DFD8A89}" type="presOf" srcId="{B157F3CC-4C77-4FEE-BB8E-5F119DB16FEC}" destId="{2374E1C1-78D0-493A-AA41-F2493CC146F3}" srcOrd="1" destOrd="0" presId="urn:microsoft.com/office/officeart/2005/8/layout/process1"/>
    <dgm:cxn modelId="{D1915F88-93B3-4720-9277-055A5238448B}" srcId="{0C2D3C97-F349-4D7D-B80A-FD1B0FB6D0C0}" destId="{D01C1002-5331-4F66-82BD-C0D84435D9F7}" srcOrd="2" destOrd="0" parTransId="{2112B544-058B-40A2-A74D-202A744A489F}" sibTransId="{F840F009-E603-4EE6-A835-175E41CDB759}"/>
    <dgm:cxn modelId="{0C60E63C-4511-4982-8CD3-E2CE439D2235}" type="presOf" srcId="{7AABBDD6-E7B5-491A-9B4C-B07DFE585CC4}" destId="{78533C20-F55E-4014-8DCB-E4159D33D627}" srcOrd="0" destOrd="0" presId="urn:microsoft.com/office/officeart/2005/8/layout/process1"/>
    <dgm:cxn modelId="{CF05E58C-2B13-4F12-8A8C-B4828626629F}" srcId="{0C2D3C97-F349-4D7D-B80A-FD1B0FB6D0C0}" destId="{6295FD39-C3D9-4D02-A5BE-E518F1791910}" srcOrd="1" destOrd="0" parTransId="{42DB3BD4-721F-4210-89E4-523E979D6C8F}" sibTransId="{A1375802-65E8-4D27-A6A1-D24D493968EE}"/>
    <dgm:cxn modelId="{9777584A-5B70-4C0B-9A39-6B9639F236AF}" type="presOf" srcId="{A1375802-65E8-4D27-A6A1-D24D493968EE}" destId="{EF2E2001-76A0-416D-8583-0EF92C4E6F5A}" srcOrd="0" destOrd="0" presId="urn:microsoft.com/office/officeart/2005/8/layout/process1"/>
    <dgm:cxn modelId="{707CE670-5FA5-4838-BD74-B4FFFF0008E4}" type="presOf" srcId="{B157F3CC-4C77-4FEE-BB8E-5F119DB16FEC}" destId="{A4ED2F3D-6040-4772-BB28-0F75D4B8DD8A}" srcOrd="0" destOrd="0" presId="urn:microsoft.com/office/officeart/2005/8/layout/process1"/>
    <dgm:cxn modelId="{B3C31954-7710-4C62-85BC-D5E7E3D3FFC2}" srcId="{0C2D3C97-F349-4D7D-B80A-FD1B0FB6D0C0}" destId="{7AABBDD6-E7B5-491A-9B4C-B07DFE585CC4}" srcOrd="0" destOrd="0" parTransId="{0BA70F4A-AE57-460C-8A1D-2708401B12FB}" sibTransId="{B157F3CC-4C77-4FEE-BB8E-5F119DB16FEC}"/>
    <dgm:cxn modelId="{A44FA774-408D-45BA-957E-DCBBF07A2040}" type="presOf" srcId="{0C2D3C97-F349-4D7D-B80A-FD1B0FB6D0C0}" destId="{B980F5E6-263B-4C6E-B2ED-E1AC76F1066D}" srcOrd="0" destOrd="0" presId="urn:microsoft.com/office/officeart/2005/8/layout/process1"/>
    <dgm:cxn modelId="{E5FF6BC9-BF33-4C9D-9840-BB5FE3256310}" type="presOf" srcId="{A1375802-65E8-4D27-A6A1-D24D493968EE}" destId="{CEF68A19-E32B-43B3-8E68-65E949D783AC}" srcOrd="1" destOrd="0" presId="urn:microsoft.com/office/officeart/2005/8/layout/process1"/>
    <dgm:cxn modelId="{A2BC8F86-1049-4DBD-BF39-A8E43AE81549}" type="presOf" srcId="{6295FD39-C3D9-4D02-A5BE-E518F1791910}" destId="{F8CC32AB-7B54-4DA8-A6F7-29B590A1E0E9}" srcOrd="0" destOrd="0" presId="urn:microsoft.com/office/officeart/2005/8/layout/process1"/>
    <dgm:cxn modelId="{CA969993-616D-4D4A-8BDE-9247F8C6CCF8}" type="presParOf" srcId="{B980F5E6-263B-4C6E-B2ED-E1AC76F1066D}" destId="{78533C20-F55E-4014-8DCB-E4159D33D627}" srcOrd="0" destOrd="0" presId="urn:microsoft.com/office/officeart/2005/8/layout/process1"/>
    <dgm:cxn modelId="{6A77B034-3A15-4A9E-92AC-C67727C1CA58}" type="presParOf" srcId="{B980F5E6-263B-4C6E-B2ED-E1AC76F1066D}" destId="{A4ED2F3D-6040-4772-BB28-0F75D4B8DD8A}" srcOrd="1" destOrd="0" presId="urn:microsoft.com/office/officeart/2005/8/layout/process1"/>
    <dgm:cxn modelId="{EEF7820B-819A-4C26-B90D-8C65F61B750C}" type="presParOf" srcId="{A4ED2F3D-6040-4772-BB28-0F75D4B8DD8A}" destId="{2374E1C1-78D0-493A-AA41-F2493CC146F3}" srcOrd="0" destOrd="0" presId="urn:microsoft.com/office/officeart/2005/8/layout/process1"/>
    <dgm:cxn modelId="{D8CDBD62-15B4-4DCE-9D4E-9348B23D1197}" type="presParOf" srcId="{B980F5E6-263B-4C6E-B2ED-E1AC76F1066D}" destId="{F8CC32AB-7B54-4DA8-A6F7-29B590A1E0E9}" srcOrd="2" destOrd="0" presId="urn:microsoft.com/office/officeart/2005/8/layout/process1"/>
    <dgm:cxn modelId="{3B0F1441-7AFC-47F8-9CEC-DDCA276E132F}" type="presParOf" srcId="{B980F5E6-263B-4C6E-B2ED-E1AC76F1066D}" destId="{EF2E2001-76A0-416D-8583-0EF92C4E6F5A}" srcOrd="3" destOrd="0" presId="urn:microsoft.com/office/officeart/2005/8/layout/process1"/>
    <dgm:cxn modelId="{4EE75D2F-6EA8-4456-88BC-50173872118C}" type="presParOf" srcId="{EF2E2001-76A0-416D-8583-0EF92C4E6F5A}" destId="{CEF68A19-E32B-43B3-8E68-65E949D783AC}" srcOrd="0" destOrd="0" presId="urn:microsoft.com/office/officeart/2005/8/layout/process1"/>
    <dgm:cxn modelId="{6B195E50-C180-45F5-B6E7-AA78D0669421}" type="presParOf" srcId="{B980F5E6-263B-4C6E-B2ED-E1AC76F1066D}" destId="{F63C4BC5-68F5-462D-962D-41AC4059AC4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2BFBF5-0457-427B-AC44-122C70E8A36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413586-7F3A-4796-B91E-2C8555578C56}">
      <dgm:prSet phldrT="[Text]"/>
      <dgm:spPr/>
      <dgm:t>
        <a:bodyPr/>
        <a:lstStyle/>
        <a:p>
          <a:r>
            <a:rPr lang="en-US" dirty="0" smtClean="0"/>
            <a:t>Clean Source Material</a:t>
          </a:r>
          <a:endParaRPr lang="en-US" dirty="0"/>
        </a:p>
      </dgm:t>
    </dgm:pt>
    <dgm:pt modelId="{5B9A24CF-A64E-461A-9BD6-E5127F6BCD4A}" type="parTrans" cxnId="{4CE39911-5CD9-45DC-917F-35FA7771A797}">
      <dgm:prSet/>
      <dgm:spPr/>
      <dgm:t>
        <a:bodyPr/>
        <a:lstStyle/>
        <a:p>
          <a:endParaRPr lang="en-US"/>
        </a:p>
      </dgm:t>
    </dgm:pt>
    <dgm:pt modelId="{3ED2EFDD-3ADA-43CA-BEF9-BB4FA0A8538D}" type="sibTrans" cxnId="{4CE39911-5CD9-45DC-917F-35FA7771A797}">
      <dgm:prSet/>
      <dgm:spPr/>
      <dgm:t>
        <a:bodyPr/>
        <a:lstStyle/>
        <a:p>
          <a:endParaRPr lang="en-US"/>
        </a:p>
      </dgm:t>
    </dgm:pt>
    <dgm:pt modelId="{A614D724-459C-4949-8E5C-986ADB2DAD10}">
      <dgm:prSet phldrT="[Text]"/>
      <dgm:spPr/>
      <dgm:t>
        <a:bodyPr/>
        <a:lstStyle/>
        <a:p>
          <a:r>
            <a:rPr lang="en-US" dirty="0" smtClean="0"/>
            <a:t>Test to verify and/or inspect mother plants</a:t>
          </a:r>
          <a:endParaRPr lang="en-US" dirty="0"/>
        </a:p>
      </dgm:t>
    </dgm:pt>
    <dgm:pt modelId="{4B4AB346-5EED-46E1-BF64-B0F687EDA175}" type="parTrans" cxnId="{26F8F1B6-97B9-4554-8BE5-47F767FA09A3}">
      <dgm:prSet/>
      <dgm:spPr/>
      <dgm:t>
        <a:bodyPr/>
        <a:lstStyle/>
        <a:p>
          <a:endParaRPr lang="en-US"/>
        </a:p>
      </dgm:t>
    </dgm:pt>
    <dgm:pt modelId="{513FF280-2B1E-47FD-8075-8C2A5A818B73}" type="sibTrans" cxnId="{26F8F1B6-97B9-4554-8BE5-47F767FA09A3}">
      <dgm:prSet/>
      <dgm:spPr/>
      <dgm:t>
        <a:bodyPr/>
        <a:lstStyle/>
        <a:p>
          <a:endParaRPr lang="en-US"/>
        </a:p>
      </dgm:t>
    </dgm:pt>
    <dgm:pt modelId="{5A8CCC8C-0C5A-4A1F-A9AB-2AB33B9897F1}">
      <dgm:prSet phldrT="[Text]"/>
      <dgm:spPr/>
      <dgm:t>
        <a:bodyPr/>
        <a:lstStyle/>
        <a:p>
          <a:r>
            <a:rPr lang="en-US" dirty="0" smtClean="0"/>
            <a:t>Identify priority commodity/pest combinations</a:t>
          </a:r>
          <a:endParaRPr lang="en-US" dirty="0"/>
        </a:p>
      </dgm:t>
    </dgm:pt>
    <dgm:pt modelId="{A35CA7FB-C640-4F8F-9734-7B1EC6145202}" type="parTrans" cxnId="{06D3EA63-9B28-4FAC-B7B2-B722F6BE4F06}">
      <dgm:prSet/>
      <dgm:spPr/>
      <dgm:t>
        <a:bodyPr/>
        <a:lstStyle/>
        <a:p>
          <a:endParaRPr lang="en-US"/>
        </a:p>
      </dgm:t>
    </dgm:pt>
    <dgm:pt modelId="{B59DC797-5C94-45FB-A2A5-57F9A4F104D8}" type="sibTrans" cxnId="{06D3EA63-9B28-4FAC-B7B2-B722F6BE4F06}">
      <dgm:prSet/>
      <dgm:spPr/>
      <dgm:t>
        <a:bodyPr/>
        <a:lstStyle/>
        <a:p>
          <a:endParaRPr lang="en-US"/>
        </a:p>
      </dgm:t>
    </dgm:pt>
    <dgm:pt modelId="{D4177014-50B7-4DAE-AF57-B3C5F3376CC9}">
      <dgm:prSet phldrT="[Text]"/>
      <dgm:spPr/>
      <dgm:t>
        <a:bodyPr/>
        <a:lstStyle/>
        <a:p>
          <a:r>
            <a:rPr lang="en-US" dirty="0" smtClean="0"/>
            <a:t>Breeder </a:t>
          </a:r>
        </a:p>
        <a:p>
          <a:r>
            <a:rPr lang="en-US" dirty="0" smtClean="0"/>
            <a:t>Lines</a:t>
          </a:r>
          <a:endParaRPr lang="en-US" dirty="0"/>
        </a:p>
      </dgm:t>
    </dgm:pt>
    <dgm:pt modelId="{1D737062-697B-4767-8F5B-E126174861DC}" type="parTrans" cxnId="{906F4158-AF66-44B5-855A-B74AE256D8B7}">
      <dgm:prSet/>
      <dgm:spPr/>
      <dgm:t>
        <a:bodyPr/>
        <a:lstStyle/>
        <a:p>
          <a:endParaRPr lang="en-US"/>
        </a:p>
      </dgm:t>
    </dgm:pt>
    <dgm:pt modelId="{C0DF2500-E82B-4697-B891-D62915273F3A}" type="sibTrans" cxnId="{906F4158-AF66-44B5-855A-B74AE256D8B7}">
      <dgm:prSet/>
      <dgm:spPr/>
      <dgm:t>
        <a:bodyPr/>
        <a:lstStyle/>
        <a:p>
          <a:endParaRPr lang="en-US"/>
        </a:p>
      </dgm:t>
    </dgm:pt>
    <dgm:pt modelId="{B3281283-91EC-4213-97F4-4ABC3041ABA6}">
      <dgm:prSet phldrT="[Text]"/>
      <dgm:spPr/>
      <dgm:t>
        <a:bodyPr/>
        <a:lstStyle/>
        <a:p>
          <a:r>
            <a:rPr lang="en-US" dirty="0" smtClean="0"/>
            <a:t>Safeguard and inspect/test progeny</a:t>
          </a:r>
          <a:endParaRPr lang="en-US" dirty="0"/>
        </a:p>
      </dgm:t>
    </dgm:pt>
    <dgm:pt modelId="{72375442-8ADB-4729-B897-7A3B5D00B28A}" type="parTrans" cxnId="{B7EF8340-9A3B-43F6-9CED-62BCD4C6E9AA}">
      <dgm:prSet/>
      <dgm:spPr/>
      <dgm:t>
        <a:bodyPr/>
        <a:lstStyle/>
        <a:p>
          <a:endParaRPr lang="en-US"/>
        </a:p>
      </dgm:t>
    </dgm:pt>
    <dgm:pt modelId="{AACE44E9-CDEF-4717-894E-2617424D6104}" type="sibTrans" cxnId="{B7EF8340-9A3B-43F6-9CED-62BCD4C6E9AA}">
      <dgm:prSet/>
      <dgm:spPr/>
      <dgm:t>
        <a:bodyPr/>
        <a:lstStyle/>
        <a:p>
          <a:endParaRPr lang="en-US"/>
        </a:p>
      </dgm:t>
    </dgm:pt>
    <dgm:pt modelId="{C3239074-5FDE-4C83-9C54-F976782847F9}">
      <dgm:prSet phldrT="[Text]"/>
      <dgm:spPr/>
      <dgm:t>
        <a:bodyPr/>
        <a:lstStyle/>
        <a:p>
          <a:r>
            <a:rPr lang="en-US" dirty="0" smtClean="0"/>
            <a:t>Focus on safeguarding because testing not practical</a:t>
          </a:r>
          <a:endParaRPr lang="en-US" dirty="0"/>
        </a:p>
      </dgm:t>
    </dgm:pt>
    <dgm:pt modelId="{17381A27-6E7C-4672-8445-033FBFCFACAC}" type="parTrans" cxnId="{505E51CD-0167-41BF-BE3F-6AA595456C2E}">
      <dgm:prSet/>
      <dgm:spPr/>
      <dgm:t>
        <a:bodyPr/>
        <a:lstStyle/>
        <a:p>
          <a:endParaRPr lang="en-US"/>
        </a:p>
      </dgm:t>
    </dgm:pt>
    <dgm:pt modelId="{D69C7408-2A9A-415F-B21B-7050F2CDBBF8}" type="sibTrans" cxnId="{505E51CD-0167-41BF-BE3F-6AA595456C2E}">
      <dgm:prSet/>
      <dgm:spPr/>
      <dgm:t>
        <a:bodyPr/>
        <a:lstStyle/>
        <a:p>
          <a:endParaRPr lang="en-US"/>
        </a:p>
      </dgm:t>
    </dgm:pt>
    <dgm:pt modelId="{94358BEE-B56E-4926-A7F9-EC0BAC92DE76}">
      <dgm:prSet phldrT="[Text]"/>
      <dgm:spPr/>
      <dgm:t>
        <a:bodyPr/>
        <a:lstStyle/>
        <a:p>
          <a:r>
            <a:rPr lang="en-US" dirty="0" smtClean="0"/>
            <a:t>Grow Out</a:t>
          </a:r>
          <a:endParaRPr lang="en-US" dirty="0"/>
        </a:p>
      </dgm:t>
    </dgm:pt>
    <dgm:pt modelId="{7D45BAD3-CE96-4DA5-97F5-C0F919B29EA0}" type="parTrans" cxnId="{52D18095-F845-49FA-811B-1F9FC0B983C6}">
      <dgm:prSet/>
      <dgm:spPr/>
      <dgm:t>
        <a:bodyPr/>
        <a:lstStyle/>
        <a:p>
          <a:endParaRPr lang="en-US"/>
        </a:p>
      </dgm:t>
    </dgm:pt>
    <dgm:pt modelId="{53A77653-A26B-44BD-BB3B-B28D6639D53C}" type="sibTrans" cxnId="{52D18095-F845-49FA-811B-1F9FC0B983C6}">
      <dgm:prSet/>
      <dgm:spPr/>
      <dgm:t>
        <a:bodyPr/>
        <a:lstStyle/>
        <a:p>
          <a:endParaRPr lang="en-US"/>
        </a:p>
      </dgm:t>
    </dgm:pt>
    <dgm:pt modelId="{F8066D37-8A2D-4589-ABF1-D95D505A9B48}">
      <dgm:prSet phldrT="[Text]"/>
      <dgm:spPr/>
      <dgm:t>
        <a:bodyPr/>
        <a:lstStyle/>
        <a:p>
          <a:r>
            <a:rPr lang="en-US" dirty="0" smtClean="0"/>
            <a:t>Use clean production practices</a:t>
          </a:r>
          <a:endParaRPr lang="en-US" dirty="0"/>
        </a:p>
      </dgm:t>
    </dgm:pt>
    <dgm:pt modelId="{DAEE08C1-EF36-4CB5-9031-8B75B24063C1}" type="parTrans" cxnId="{63FE7557-2E81-480B-BA02-2E1D01AD56C9}">
      <dgm:prSet/>
      <dgm:spPr/>
      <dgm:t>
        <a:bodyPr/>
        <a:lstStyle/>
        <a:p>
          <a:endParaRPr lang="en-US"/>
        </a:p>
      </dgm:t>
    </dgm:pt>
    <dgm:pt modelId="{ABC94F03-5DC4-4F06-8420-B49C5CB8ED49}" type="sibTrans" cxnId="{63FE7557-2E81-480B-BA02-2E1D01AD56C9}">
      <dgm:prSet/>
      <dgm:spPr/>
      <dgm:t>
        <a:bodyPr/>
        <a:lstStyle/>
        <a:p>
          <a:endParaRPr lang="en-US"/>
        </a:p>
      </dgm:t>
    </dgm:pt>
    <dgm:pt modelId="{76619541-B5A1-437C-A944-CC099310FD3F}">
      <dgm:prSet phldrT="[Text]"/>
      <dgm:spPr/>
      <dgm:t>
        <a:bodyPr/>
        <a:lstStyle/>
        <a:p>
          <a:r>
            <a:rPr lang="en-US" dirty="0" smtClean="0"/>
            <a:t>Develop system that can be used in various locations</a:t>
          </a:r>
          <a:endParaRPr lang="en-US" dirty="0"/>
        </a:p>
      </dgm:t>
    </dgm:pt>
    <dgm:pt modelId="{185A14E7-2069-489F-9299-C676BFF26A87}" type="parTrans" cxnId="{AFEFBE34-BEF9-4F42-AF79-02D5AABE8948}">
      <dgm:prSet/>
      <dgm:spPr/>
      <dgm:t>
        <a:bodyPr/>
        <a:lstStyle/>
        <a:p>
          <a:endParaRPr lang="en-US"/>
        </a:p>
      </dgm:t>
    </dgm:pt>
    <dgm:pt modelId="{F3302D56-CDC4-4FA8-B169-2B942138E02B}" type="sibTrans" cxnId="{AFEFBE34-BEF9-4F42-AF79-02D5AABE8948}">
      <dgm:prSet/>
      <dgm:spPr/>
      <dgm:t>
        <a:bodyPr/>
        <a:lstStyle/>
        <a:p>
          <a:endParaRPr lang="en-US"/>
        </a:p>
      </dgm:t>
    </dgm:pt>
    <dgm:pt modelId="{E0AB0FF9-910E-4B0A-88BF-EC072718A3C4}" type="pres">
      <dgm:prSet presAssocID="{A52BFBF5-0457-427B-AC44-122C70E8A36B}" presName="linearFlow" presStyleCnt="0">
        <dgm:presLayoutVars>
          <dgm:dir/>
          <dgm:animLvl val="lvl"/>
          <dgm:resizeHandles val="exact"/>
        </dgm:presLayoutVars>
      </dgm:prSet>
      <dgm:spPr/>
      <dgm:t>
        <a:bodyPr/>
        <a:lstStyle/>
        <a:p>
          <a:endParaRPr lang="en-US"/>
        </a:p>
      </dgm:t>
    </dgm:pt>
    <dgm:pt modelId="{BF7D7D99-1CC0-4EC1-8120-1C5846E0F64D}" type="pres">
      <dgm:prSet presAssocID="{6C413586-7F3A-4796-B91E-2C8555578C56}" presName="composite" presStyleCnt="0"/>
      <dgm:spPr/>
    </dgm:pt>
    <dgm:pt modelId="{899B1EA7-BF02-4DF2-A8AF-FAC76DBBAE9B}" type="pres">
      <dgm:prSet presAssocID="{6C413586-7F3A-4796-B91E-2C8555578C56}" presName="parentText" presStyleLbl="alignNode1" presStyleIdx="0" presStyleCnt="3">
        <dgm:presLayoutVars>
          <dgm:chMax val="1"/>
          <dgm:bulletEnabled val="1"/>
        </dgm:presLayoutVars>
      </dgm:prSet>
      <dgm:spPr/>
      <dgm:t>
        <a:bodyPr/>
        <a:lstStyle/>
        <a:p>
          <a:endParaRPr lang="en-US"/>
        </a:p>
      </dgm:t>
    </dgm:pt>
    <dgm:pt modelId="{066B2CC7-209B-4F5D-A20A-747EF8D5DCF4}" type="pres">
      <dgm:prSet presAssocID="{6C413586-7F3A-4796-B91E-2C8555578C56}" presName="descendantText" presStyleLbl="alignAcc1" presStyleIdx="0" presStyleCnt="3">
        <dgm:presLayoutVars>
          <dgm:bulletEnabled val="1"/>
        </dgm:presLayoutVars>
      </dgm:prSet>
      <dgm:spPr/>
      <dgm:t>
        <a:bodyPr/>
        <a:lstStyle/>
        <a:p>
          <a:endParaRPr lang="en-US"/>
        </a:p>
      </dgm:t>
    </dgm:pt>
    <dgm:pt modelId="{093E9FD1-1A58-4A79-9AF1-297F3E8F5346}" type="pres">
      <dgm:prSet presAssocID="{3ED2EFDD-3ADA-43CA-BEF9-BB4FA0A8538D}" presName="sp" presStyleCnt="0"/>
      <dgm:spPr/>
    </dgm:pt>
    <dgm:pt modelId="{557BA4DF-94E7-4C7F-8D43-27CD304A8BF1}" type="pres">
      <dgm:prSet presAssocID="{D4177014-50B7-4DAE-AF57-B3C5F3376CC9}" presName="composite" presStyleCnt="0"/>
      <dgm:spPr/>
    </dgm:pt>
    <dgm:pt modelId="{17D0B479-AECA-4ED9-9687-B5D04C3ED644}" type="pres">
      <dgm:prSet presAssocID="{D4177014-50B7-4DAE-AF57-B3C5F3376CC9}" presName="parentText" presStyleLbl="alignNode1" presStyleIdx="1" presStyleCnt="3">
        <dgm:presLayoutVars>
          <dgm:chMax val="1"/>
          <dgm:bulletEnabled val="1"/>
        </dgm:presLayoutVars>
      </dgm:prSet>
      <dgm:spPr/>
      <dgm:t>
        <a:bodyPr/>
        <a:lstStyle/>
        <a:p>
          <a:endParaRPr lang="en-US"/>
        </a:p>
      </dgm:t>
    </dgm:pt>
    <dgm:pt modelId="{A0E4EBC1-2E97-4996-8AAD-37182DEB75B3}" type="pres">
      <dgm:prSet presAssocID="{D4177014-50B7-4DAE-AF57-B3C5F3376CC9}" presName="descendantText" presStyleLbl="alignAcc1" presStyleIdx="1" presStyleCnt="3">
        <dgm:presLayoutVars>
          <dgm:bulletEnabled val="1"/>
        </dgm:presLayoutVars>
      </dgm:prSet>
      <dgm:spPr/>
      <dgm:t>
        <a:bodyPr/>
        <a:lstStyle/>
        <a:p>
          <a:endParaRPr lang="en-US"/>
        </a:p>
      </dgm:t>
    </dgm:pt>
    <dgm:pt modelId="{F3D48AE8-57D4-40D1-8370-9C53C3BA9BA7}" type="pres">
      <dgm:prSet presAssocID="{C0DF2500-E82B-4697-B891-D62915273F3A}" presName="sp" presStyleCnt="0"/>
      <dgm:spPr/>
    </dgm:pt>
    <dgm:pt modelId="{C30A7D1B-82CD-42BD-88B3-EF52556DD335}" type="pres">
      <dgm:prSet presAssocID="{94358BEE-B56E-4926-A7F9-EC0BAC92DE76}" presName="composite" presStyleCnt="0"/>
      <dgm:spPr/>
    </dgm:pt>
    <dgm:pt modelId="{7697250F-0F60-4D9C-9042-C1BF5B86C709}" type="pres">
      <dgm:prSet presAssocID="{94358BEE-B56E-4926-A7F9-EC0BAC92DE76}" presName="parentText" presStyleLbl="alignNode1" presStyleIdx="2" presStyleCnt="3">
        <dgm:presLayoutVars>
          <dgm:chMax val="1"/>
          <dgm:bulletEnabled val="1"/>
        </dgm:presLayoutVars>
      </dgm:prSet>
      <dgm:spPr/>
      <dgm:t>
        <a:bodyPr/>
        <a:lstStyle/>
        <a:p>
          <a:endParaRPr lang="en-US"/>
        </a:p>
      </dgm:t>
    </dgm:pt>
    <dgm:pt modelId="{0B72A705-9671-4935-AD2B-804562407C88}" type="pres">
      <dgm:prSet presAssocID="{94358BEE-B56E-4926-A7F9-EC0BAC92DE76}" presName="descendantText" presStyleLbl="alignAcc1" presStyleIdx="2" presStyleCnt="3">
        <dgm:presLayoutVars>
          <dgm:bulletEnabled val="1"/>
        </dgm:presLayoutVars>
      </dgm:prSet>
      <dgm:spPr/>
      <dgm:t>
        <a:bodyPr/>
        <a:lstStyle/>
        <a:p>
          <a:endParaRPr lang="en-US"/>
        </a:p>
      </dgm:t>
    </dgm:pt>
  </dgm:ptLst>
  <dgm:cxnLst>
    <dgm:cxn modelId="{26F8F1B6-97B9-4554-8BE5-47F767FA09A3}" srcId="{6C413586-7F3A-4796-B91E-2C8555578C56}" destId="{A614D724-459C-4949-8E5C-986ADB2DAD10}" srcOrd="0" destOrd="0" parTransId="{4B4AB346-5EED-46E1-BF64-B0F687EDA175}" sibTransId="{513FF280-2B1E-47FD-8075-8C2A5A818B73}"/>
    <dgm:cxn modelId="{AFEFBE34-BEF9-4F42-AF79-02D5AABE8948}" srcId="{94358BEE-B56E-4926-A7F9-EC0BAC92DE76}" destId="{76619541-B5A1-437C-A944-CC099310FD3F}" srcOrd="1" destOrd="0" parTransId="{185A14E7-2069-489F-9299-C676BFF26A87}" sibTransId="{F3302D56-CDC4-4FA8-B169-2B942138E02B}"/>
    <dgm:cxn modelId="{EF7B26A7-0D76-4CF0-BAC2-60BF9908D7AC}" type="presOf" srcId="{C3239074-5FDE-4C83-9C54-F976782847F9}" destId="{A0E4EBC1-2E97-4996-8AAD-37182DEB75B3}" srcOrd="0" destOrd="1" presId="urn:microsoft.com/office/officeart/2005/8/layout/chevron2"/>
    <dgm:cxn modelId="{7E61BA37-0D77-4B9F-BA39-52B50FE3927A}" type="presOf" srcId="{76619541-B5A1-437C-A944-CC099310FD3F}" destId="{0B72A705-9671-4935-AD2B-804562407C88}" srcOrd="0" destOrd="1" presId="urn:microsoft.com/office/officeart/2005/8/layout/chevron2"/>
    <dgm:cxn modelId="{6CDE2FFC-2937-472F-86CE-55B296D6B528}" type="presOf" srcId="{5A8CCC8C-0C5A-4A1F-A9AB-2AB33B9897F1}" destId="{066B2CC7-209B-4F5D-A20A-747EF8D5DCF4}" srcOrd="0" destOrd="1" presId="urn:microsoft.com/office/officeart/2005/8/layout/chevron2"/>
    <dgm:cxn modelId="{4CE39911-5CD9-45DC-917F-35FA7771A797}" srcId="{A52BFBF5-0457-427B-AC44-122C70E8A36B}" destId="{6C413586-7F3A-4796-B91E-2C8555578C56}" srcOrd="0" destOrd="0" parTransId="{5B9A24CF-A64E-461A-9BD6-E5127F6BCD4A}" sibTransId="{3ED2EFDD-3ADA-43CA-BEF9-BB4FA0A8538D}"/>
    <dgm:cxn modelId="{3987EEEF-0F23-4FB7-A971-2C3623151442}" type="presOf" srcId="{94358BEE-B56E-4926-A7F9-EC0BAC92DE76}" destId="{7697250F-0F60-4D9C-9042-C1BF5B86C709}" srcOrd="0" destOrd="0" presId="urn:microsoft.com/office/officeart/2005/8/layout/chevron2"/>
    <dgm:cxn modelId="{E69DA941-B231-42DB-8053-D5AD445F6006}" type="presOf" srcId="{A52BFBF5-0457-427B-AC44-122C70E8A36B}" destId="{E0AB0FF9-910E-4B0A-88BF-EC072718A3C4}" srcOrd="0" destOrd="0" presId="urn:microsoft.com/office/officeart/2005/8/layout/chevron2"/>
    <dgm:cxn modelId="{18E14D72-81D2-49D2-BE1F-236393261BEA}" type="presOf" srcId="{6C413586-7F3A-4796-B91E-2C8555578C56}" destId="{899B1EA7-BF02-4DF2-A8AF-FAC76DBBAE9B}" srcOrd="0" destOrd="0" presId="urn:microsoft.com/office/officeart/2005/8/layout/chevron2"/>
    <dgm:cxn modelId="{906F4158-AF66-44B5-855A-B74AE256D8B7}" srcId="{A52BFBF5-0457-427B-AC44-122C70E8A36B}" destId="{D4177014-50B7-4DAE-AF57-B3C5F3376CC9}" srcOrd="1" destOrd="0" parTransId="{1D737062-697B-4767-8F5B-E126174861DC}" sibTransId="{C0DF2500-E82B-4697-B891-D62915273F3A}"/>
    <dgm:cxn modelId="{8DE7285D-6B01-46BB-94E0-14E1D7E92CC2}" type="presOf" srcId="{B3281283-91EC-4213-97F4-4ABC3041ABA6}" destId="{A0E4EBC1-2E97-4996-8AAD-37182DEB75B3}" srcOrd="0" destOrd="0" presId="urn:microsoft.com/office/officeart/2005/8/layout/chevron2"/>
    <dgm:cxn modelId="{B7EF8340-9A3B-43F6-9CED-62BCD4C6E9AA}" srcId="{D4177014-50B7-4DAE-AF57-B3C5F3376CC9}" destId="{B3281283-91EC-4213-97F4-4ABC3041ABA6}" srcOrd="0" destOrd="0" parTransId="{72375442-8ADB-4729-B897-7A3B5D00B28A}" sibTransId="{AACE44E9-CDEF-4717-894E-2617424D6104}"/>
    <dgm:cxn modelId="{B453515F-65DB-4239-8488-4F1DE0D771C0}" type="presOf" srcId="{A614D724-459C-4949-8E5C-986ADB2DAD10}" destId="{066B2CC7-209B-4F5D-A20A-747EF8D5DCF4}" srcOrd="0" destOrd="0" presId="urn:microsoft.com/office/officeart/2005/8/layout/chevron2"/>
    <dgm:cxn modelId="{52D18095-F845-49FA-811B-1F9FC0B983C6}" srcId="{A52BFBF5-0457-427B-AC44-122C70E8A36B}" destId="{94358BEE-B56E-4926-A7F9-EC0BAC92DE76}" srcOrd="2" destOrd="0" parTransId="{7D45BAD3-CE96-4DA5-97F5-C0F919B29EA0}" sibTransId="{53A77653-A26B-44BD-BB3B-B28D6639D53C}"/>
    <dgm:cxn modelId="{5012C531-02E5-4467-9530-FCC5B2C52E95}" type="presOf" srcId="{F8066D37-8A2D-4589-ABF1-D95D505A9B48}" destId="{0B72A705-9671-4935-AD2B-804562407C88}" srcOrd="0" destOrd="0" presId="urn:microsoft.com/office/officeart/2005/8/layout/chevron2"/>
    <dgm:cxn modelId="{63FE7557-2E81-480B-BA02-2E1D01AD56C9}" srcId="{94358BEE-B56E-4926-A7F9-EC0BAC92DE76}" destId="{F8066D37-8A2D-4589-ABF1-D95D505A9B48}" srcOrd="0" destOrd="0" parTransId="{DAEE08C1-EF36-4CB5-9031-8B75B24063C1}" sibTransId="{ABC94F03-5DC4-4F06-8420-B49C5CB8ED49}"/>
    <dgm:cxn modelId="{505E51CD-0167-41BF-BE3F-6AA595456C2E}" srcId="{D4177014-50B7-4DAE-AF57-B3C5F3376CC9}" destId="{C3239074-5FDE-4C83-9C54-F976782847F9}" srcOrd="1" destOrd="0" parTransId="{17381A27-6E7C-4672-8445-033FBFCFACAC}" sibTransId="{D69C7408-2A9A-415F-B21B-7050F2CDBBF8}"/>
    <dgm:cxn modelId="{06D3EA63-9B28-4FAC-B7B2-B722F6BE4F06}" srcId="{6C413586-7F3A-4796-B91E-2C8555578C56}" destId="{5A8CCC8C-0C5A-4A1F-A9AB-2AB33B9897F1}" srcOrd="1" destOrd="0" parTransId="{A35CA7FB-C640-4F8F-9734-7B1EC6145202}" sibTransId="{B59DC797-5C94-45FB-A2A5-57F9A4F104D8}"/>
    <dgm:cxn modelId="{95BC3319-A84B-44EA-83DB-ADF293DDE61D}" type="presOf" srcId="{D4177014-50B7-4DAE-AF57-B3C5F3376CC9}" destId="{17D0B479-AECA-4ED9-9687-B5D04C3ED644}" srcOrd="0" destOrd="0" presId="urn:microsoft.com/office/officeart/2005/8/layout/chevron2"/>
    <dgm:cxn modelId="{D209808F-2179-4E7B-B0BC-3D43C7D93A96}" type="presParOf" srcId="{E0AB0FF9-910E-4B0A-88BF-EC072718A3C4}" destId="{BF7D7D99-1CC0-4EC1-8120-1C5846E0F64D}" srcOrd="0" destOrd="0" presId="urn:microsoft.com/office/officeart/2005/8/layout/chevron2"/>
    <dgm:cxn modelId="{9825520C-04DE-4A65-A282-9BFD966E62B0}" type="presParOf" srcId="{BF7D7D99-1CC0-4EC1-8120-1C5846E0F64D}" destId="{899B1EA7-BF02-4DF2-A8AF-FAC76DBBAE9B}" srcOrd="0" destOrd="0" presId="urn:microsoft.com/office/officeart/2005/8/layout/chevron2"/>
    <dgm:cxn modelId="{C6BFB846-3359-4469-8F59-8909B4ABE07D}" type="presParOf" srcId="{BF7D7D99-1CC0-4EC1-8120-1C5846E0F64D}" destId="{066B2CC7-209B-4F5D-A20A-747EF8D5DCF4}" srcOrd="1" destOrd="0" presId="urn:microsoft.com/office/officeart/2005/8/layout/chevron2"/>
    <dgm:cxn modelId="{500AC055-A740-4366-BBD3-9E0DFB759770}" type="presParOf" srcId="{E0AB0FF9-910E-4B0A-88BF-EC072718A3C4}" destId="{093E9FD1-1A58-4A79-9AF1-297F3E8F5346}" srcOrd="1" destOrd="0" presId="urn:microsoft.com/office/officeart/2005/8/layout/chevron2"/>
    <dgm:cxn modelId="{39FE5B09-5A07-4D95-9D8D-CA01E1ACDDC5}" type="presParOf" srcId="{E0AB0FF9-910E-4B0A-88BF-EC072718A3C4}" destId="{557BA4DF-94E7-4C7F-8D43-27CD304A8BF1}" srcOrd="2" destOrd="0" presId="urn:microsoft.com/office/officeart/2005/8/layout/chevron2"/>
    <dgm:cxn modelId="{8B39E6FD-A820-4635-8521-C7B724896ED1}" type="presParOf" srcId="{557BA4DF-94E7-4C7F-8D43-27CD304A8BF1}" destId="{17D0B479-AECA-4ED9-9687-B5D04C3ED644}" srcOrd="0" destOrd="0" presId="urn:microsoft.com/office/officeart/2005/8/layout/chevron2"/>
    <dgm:cxn modelId="{020087B4-BE6E-4B61-A427-C0E66E73598F}" type="presParOf" srcId="{557BA4DF-94E7-4C7F-8D43-27CD304A8BF1}" destId="{A0E4EBC1-2E97-4996-8AAD-37182DEB75B3}" srcOrd="1" destOrd="0" presId="urn:microsoft.com/office/officeart/2005/8/layout/chevron2"/>
    <dgm:cxn modelId="{B6AFC00F-3413-4F98-9EEC-57A6563D0CB8}" type="presParOf" srcId="{E0AB0FF9-910E-4B0A-88BF-EC072718A3C4}" destId="{F3D48AE8-57D4-40D1-8370-9C53C3BA9BA7}" srcOrd="3" destOrd="0" presId="urn:microsoft.com/office/officeart/2005/8/layout/chevron2"/>
    <dgm:cxn modelId="{295BD3C3-4BE6-4FF8-BC5B-290A97DFBEB3}" type="presParOf" srcId="{E0AB0FF9-910E-4B0A-88BF-EC072718A3C4}" destId="{C30A7D1B-82CD-42BD-88B3-EF52556DD335}" srcOrd="4" destOrd="0" presId="urn:microsoft.com/office/officeart/2005/8/layout/chevron2"/>
    <dgm:cxn modelId="{909C3C6F-C6DA-421B-8B7C-56006986259D}" type="presParOf" srcId="{C30A7D1B-82CD-42BD-88B3-EF52556DD335}" destId="{7697250F-0F60-4D9C-9042-C1BF5B86C709}" srcOrd="0" destOrd="0" presId="urn:microsoft.com/office/officeart/2005/8/layout/chevron2"/>
    <dgm:cxn modelId="{DDA1ACCF-15D6-4083-9B63-DDEB463F8E29}" type="presParOf" srcId="{C30A7D1B-82CD-42BD-88B3-EF52556DD335}" destId="{0B72A705-9671-4935-AD2B-804562407C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2BFBF5-0457-427B-AC44-122C70E8A36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413586-7F3A-4796-B91E-2C8555578C56}">
      <dgm:prSet phldrT="[Text]"/>
      <dgm:spPr/>
      <dgm:t>
        <a:bodyPr/>
        <a:lstStyle/>
        <a:p>
          <a:r>
            <a:rPr lang="en-US" dirty="0" smtClean="0"/>
            <a:t>Increase Seed</a:t>
          </a:r>
          <a:endParaRPr lang="en-US" dirty="0"/>
        </a:p>
      </dgm:t>
    </dgm:pt>
    <dgm:pt modelId="{5B9A24CF-A64E-461A-9BD6-E5127F6BCD4A}" type="parTrans" cxnId="{4CE39911-5CD9-45DC-917F-35FA7771A797}">
      <dgm:prSet/>
      <dgm:spPr/>
      <dgm:t>
        <a:bodyPr/>
        <a:lstStyle/>
        <a:p>
          <a:endParaRPr lang="en-US"/>
        </a:p>
      </dgm:t>
    </dgm:pt>
    <dgm:pt modelId="{3ED2EFDD-3ADA-43CA-BEF9-BB4FA0A8538D}" type="sibTrans" cxnId="{4CE39911-5CD9-45DC-917F-35FA7771A797}">
      <dgm:prSet/>
      <dgm:spPr/>
      <dgm:t>
        <a:bodyPr/>
        <a:lstStyle/>
        <a:p>
          <a:endParaRPr lang="en-US"/>
        </a:p>
      </dgm:t>
    </dgm:pt>
    <dgm:pt modelId="{A614D724-459C-4949-8E5C-986ADB2DAD10}">
      <dgm:prSet phldrT="[Text]" custT="1"/>
      <dgm:spPr/>
      <dgm:t>
        <a:bodyPr/>
        <a:lstStyle/>
        <a:p>
          <a:r>
            <a:rPr lang="en-US" sz="2400" dirty="0" smtClean="0"/>
            <a:t>Field inspection, test	</a:t>
          </a:r>
          <a:endParaRPr lang="en-US" sz="2400" dirty="0"/>
        </a:p>
      </dgm:t>
    </dgm:pt>
    <dgm:pt modelId="{4B4AB346-5EED-46E1-BF64-B0F687EDA175}" type="parTrans" cxnId="{26F8F1B6-97B9-4554-8BE5-47F767FA09A3}">
      <dgm:prSet/>
      <dgm:spPr/>
      <dgm:t>
        <a:bodyPr/>
        <a:lstStyle/>
        <a:p>
          <a:endParaRPr lang="en-US"/>
        </a:p>
      </dgm:t>
    </dgm:pt>
    <dgm:pt modelId="{513FF280-2B1E-47FD-8075-8C2A5A818B73}" type="sibTrans" cxnId="{26F8F1B6-97B9-4554-8BE5-47F767FA09A3}">
      <dgm:prSet/>
      <dgm:spPr/>
      <dgm:t>
        <a:bodyPr/>
        <a:lstStyle/>
        <a:p>
          <a:endParaRPr lang="en-US"/>
        </a:p>
      </dgm:t>
    </dgm:pt>
    <dgm:pt modelId="{5A8CCC8C-0C5A-4A1F-A9AB-2AB33B9897F1}">
      <dgm:prSet phldrT="[Text]" custT="1"/>
      <dgm:spPr/>
      <dgm:t>
        <a:bodyPr/>
        <a:lstStyle/>
        <a:p>
          <a:r>
            <a:rPr lang="en-US" sz="2400" dirty="0" smtClean="0"/>
            <a:t>Best management practices</a:t>
          </a:r>
          <a:endParaRPr lang="en-US" sz="2400" dirty="0"/>
        </a:p>
      </dgm:t>
    </dgm:pt>
    <dgm:pt modelId="{A35CA7FB-C640-4F8F-9734-7B1EC6145202}" type="parTrans" cxnId="{06D3EA63-9B28-4FAC-B7B2-B722F6BE4F06}">
      <dgm:prSet/>
      <dgm:spPr/>
      <dgm:t>
        <a:bodyPr/>
        <a:lstStyle/>
        <a:p>
          <a:endParaRPr lang="en-US"/>
        </a:p>
      </dgm:t>
    </dgm:pt>
    <dgm:pt modelId="{B59DC797-5C94-45FB-A2A5-57F9A4F104D8}" type="sibTrans" cxnId="{06D3EA63-9B28-4FAC-B7B2-B722F6BE4F06}">
      <dgm:prSet/>
      <dgm:spPr/>
      <dgm:t>
        <a:bodyPr/>
        <a:lstStyle/>
        <a:p>
          <a:endParaRPr lang="en-US"/>
        </a:p>
      </dgm:t>
    </dgm:pt>
    <dgm:pt modelId="{D4177014-50B7-4DAE-AF57-B3C5F3376CC9}">
      <dgm:prSet phldrT="[Text]"/>
      <dgm:spPr/>
      <dgm:t>
        <a:bodyPr/>
        <a:lstStyle/>
        <a:p>
          <a:r>
            <a:rPr lang="en-US" dirty="0" smtClean="0"/>
            <a:t>Harvest Seed</a:t>
          </a:r>
          <a:endParaRPr lang="en-US" dirty="0"/>
        </a:p>
      </dgm:t>
    </dgm:pt>
    <dgm:pt modelId="{1D737062-697B-4767-8F5B-E126174861DC}" type="parTrans" cxnId="{906F4158-AF66-44B5-855A-B74AE256D8B7}">
      <dgm:prSet/>
      <dgm:spPr/>
      <dgm:t>
        <a:bodyPr/>
        <a:lstStyle/>
        <a:p>
          <a:endParaRPr lang="en-US"/>
        </a:p>
      </dgm:t>
    </dgm:pt>
    <dgm:pt modelId="{C0DF2500-E82B-4697-B891-D62915273F3A}" type="sibTrans" cxnId="{906F4158-AF66-44B5-855A-B74AE256D8B7}">
      <dgm:prSet/>
      <dgm:spPr/>
      <dgm:t>
        <a:bodyPr/>
        <a:lstStyle/>
        <a:p>
          <a:endParaRPr lang="en-US"/>
        </a:p>
      </dgm:t>
    </dgm:pt>
    <dgm:pt modelId="{B3281283-91EC-4213-97F4-4ABC3041ABA6}">
      <dgm:prSet phldrT="[Text]" custT="1"/>
      <dgm:spPr/>
      <dgm:t>
        <a:bodyPr/>
        <a:lstStyle/>
        <a:p>
          <a:r>
            <a:rPr lang="en-US" sz="2400" dirty="0" smtClean="0"/>
            <a:t>Maintain identity</a:t>
          </a:r>
          <a:endParaRPr lang="en-US" sz="2400" dirty="0"/>
        </a:p>
      </dgm:t>
    </dgm:pt>
    <dgm:pt modelId="{72375442-8ADB-4729-B897-7A3B5D00B28A}" type="parTrans" cxnId="{B7EF8340-9A3B-43F6-9CED-62BCD4C6E9AA}">
      <dgm:prSet/>
      <dgm:spPr/>
      <dgm:t>
        <a:bodyPr/>
        <a:lstStyle/>
        <a:p>
          <a:endParaRPr lang="en-US"/>
        </a:p>
      </dgm:t>
    </dgm:pt>
    <dgm:pt modelId="{AACE44E9-CDEF-4717-894E-2617424D6104}" type="sibTrans" cxnId="{B7EF8340-9A3B-43F6-9CED-62BCD4C6E9AA}">
      <dgm:prSet/>
      <dgm:spPr/>
      <dgm:t>
        <a:bodyPr/>
        <a:lstStyle/>
        <a:p>
          <a:endParaRPr lang="en-US"/>
        </a:p>
      </dgm:t>
    </dgm:pt>
    <dgm:pt modelId="{C3239074-5FDE-4C83-9C54-F976782847F9}">
      <dgm:prSet phldrT="[Text]" custT="1"/>
      <dgm:spPr/>
      <dgm:t>
        <a:bodyPr/>
        <a:lstStyle/>
        <a:p>
          <a:r>
            <a:rPr lang="en-US" sz="2400" dirty="0" smtClean="0"/>
            <a:t>Safeguard against pest incursions</a:t>
          </a:r>
          <a:endParaRPr lang="en-US" sz="2400" dirty="0"/>
        </a:p>
      </dgm:t>
    </dgm:pt>
    <dgm:pt modelId="{17381A27-6E7C-4672-8445-033FBFCFACAC}" type="parTrans" cxnId="{505E51CD-0167-41BF-BE3F-6AA595456C2E}">
      <dgm:prSet/>
      <dgm:spPr/>
      <dgm:t>
        <a:bodyPr/>
        <a:lstStyle/>
        <a:p>
          <a:endParaRPr lang="en-US"/>
        </a:p>
      </dgm:t>
    </dgm:pt>
    <dgm:pt modelId="{D69C7408-2A9A-415F-B21B-7050F2CDBBF8}" type="sibTrans" cxnId="{505E51CD-0167-41BF-BE3F-6AA595456C2E}">
      <dgm:prSet/>
      <dgm:spPr/>
      <dgm:t>
        <a:bodyPr/>
        <a:lstStyle/>
        <a:p>
          <a:endParaRPr lang="en-US"/>
        </a:p>
      </dgm:t>
    </dgm:pt>
    <dgm:pt modelId="{94358BEE-B56E-4926-A7F9-EC0BAC92DE76}">
      <dgm:prSet phldrT="[Text]"/>
      <dgm:spPr/>
      <dgm:t>
        <a:bodyPr/>
        <a:lstStyle/>
        <a:p>
          <a:r>
            <a:rPr lang="en-US" dirty="0" smtClean="0"/>
            <a:t>Post-harvest</a:t>
          </a:r>
          <a:endParaRPr lang="en-US" dirty="0"/>
        </a:p>
      </dgm:t>
    </dgm:pt>
    <dgm:pt modelId="{7D45BAD3-CE96-4DA5-97F5-C0F919B29EA0}" type="parTrans" cxnId="{52D18095-F845-49FA-811B-1F9FC0B983C6}">
      <dgm:prSet/>
      <dgm:spPr/>
      <dgm:t>
        <a:bodyPr/>
        <a:lstStyle/>
        <a:p>
          <a:endParaRPr lang="en-US"/>
        </a:p>
      </dgm:t>
    </dgm:pt>
    <dgm:pt modelId="{53A77653-A26B-44BD-BB3B-B28D6639D53C}" type="sibTrans" cxnId="{52D18095-F845-49FA-811B-1F9FC0B983C6}">
      <dgm:prSet/>
      <dgm:spPr/>
      <dgm:t>
        <a:bodyPr/>
        <a:lstStyle/>
        <a:p>
          <a:endParaRPr lang="en-US"/>
        </a:p>
      </dgm:t>
    </dgm:pt>
    <dgm:pt modelId="{F8066D37-8A2D-4589-ABF1-D95D505A9B48}">
      <dgm:prSet phldrT="[Text]" custT="1"/>
      <dgm:spPr/>
      <dgm:t>
        <a:bodyPr/>
        <a:lstStyle/>
        <a:p>
          <a:r>
            <a:rPr lang="en-US" sz="2400" dirty="0" smtClean="0"/>
            <a:t>Maintain identity</a:t>
          </a:r>
          <a:endParaRPr lang="en-US" sz="2400" dirty="0"/>
        </a:p>
      </dgm:t>
    </dgm:pt>
    <dgm:pt modelId="{DAEE08C1-EF36-4CB5-9031-8B75B24063C1}" type="parTrans" cxnId="{63FE7557-2E81-480B-BA02-2E1D01AD56C9}">
      <dgm:prSet/>
      <dgm:spPr/>
      <dgm:t>
        <a:bodyPr/>
        <a:lstStyle/>
        <a:p>
          <a:endParaRPr lang="en-US"/>
        </a:p>
      </dgm:t>
    </dgm:pt>
    <dgm:pt modelId="{ABC94F03-5DC4-4F06-8420-B49C5CB8ED49}" type="sibTrans" cxnId="{63FE7557-2E81-480B-BA02-2E1D01AD56C9}">
      <dgm:prSet/>
      <dgm:spPr/>
      <dgm:t>
        <a:bodyPr/>
        <a:lstStyle/>
        <a:p>
          <a:endParaRPr lang="en-US"/>
        </a:p>
      </dgm:t>
    </dgm:pt>
    <dgm:pt modelId="{76619541-B5A1-437C-A944-CC099310FD3F}">
      <dgm:prSet phldrT="[Text]" custT="1"/>
      <dgm:spPr/>
      <dgm:t>
        <a:bodyPr/>
        <a:lstStyle/>
        <a:p>
          <a:r>
            <a:rPr lang="en-US" sz="2400" dirty="0" smtClean="0"/>
            <a:t>Safeguard against pest incursions</a:t>
          </a:r>
          <a:endParaRPr lang="en-US" sz="2400" dirty="0"/>
        </a:p>
      </dgm:t>
    </dgm:pt>
    <dgm:pt modelId="{185A14E7-2069-489F-9299-C676BFF26A87}" type="parTrans" cxnId="{AFEFBE34-BEF9-4F42-AF79-02D5AABE8948}">
      <dgm:prSet/>
      <dgm:spPr/>
      <dgm:t>
        <a:bodyPr/>
        <a:lstStyle/>
        <a:p>
          <a:endParaRPr lang="en-US"/>
        </a:p>
      </dgm:t>
    </dgm:pt>
    <dgm:pt modelId="{F3302D56-CDC4-4FA8-B169-2B942138E02B}" type="sibTrans" cxnId="{AFEFBE34-BEF9-4F42-AF79-02D5AABE8948}">
      <dgm:prSet/>
      <dgm:spPr/>
      <dgm:t>
        <a:bodyPr/>
        <a:lstStyle/>
        <a:p>
          <a:endParaRPr lang="en-US"/>
        </a:p>
      </dgm:t>
    </dgm:pt>
    <dgm:pt modelId="{E0AB0FF9-910E-4B0A-88BF-EC072718A3C4}" type="pres">
      <dgm:prSet presAssocID="{A52BFBF5-0457-427B-AC44-122C70E8A36B}" presName="linearFlow" presStyleCnt="0">
        <dgm:presLayoutVars>
          <dgm:dir/>
          <dgm:animLvl val="lvl"/>
          <dgm:resizeHandles val="exact"/>
        </dgm:presLayoutVars>
      </dgm:prSet>
      <dgm:spPr/>
      <dgm:t>
        <a:bodyPr/>
        <a:lstStyle/>
        <a:p>
          <a:endParaRPr lang="en-US"/>
        </a:p>
      </dgm:t>
    </dgm:pt>
    <dgm:pt modelId="{BF7D7D99-1CC0-4EC1-8120-1C5846E0F64D}" type="pres">
      <dgm:prSet presAssocID="{6C413586-7F3A-4796-B91E-2C8555578C56}" presName="composite" presStyleCnt="0"/>
      <dgm:spPr/>
    </dgm:pt>
    <dgm:pt modelId="{899B1EA7-BF02-4DF2-A8AF-FAC76DBBAE9B}" type="pres">
      <dgm:prSet presAssocID="{6C413586-7F3A-4796-B91E-2C8555578C56}" presName="parentText" presStyleLbl="alignNode1" presStyleIdx="0" presStyleCnt="3">
        <dgm:presLayoutVars>
          <dgm:chMax val="1"/>
          <dgm:bulletEnabled val="1"/>
        </dgm:presLayoutVars>
      </dgm:prSet>
      <dgm:spPr/>
      <dgm:t>
        <a:bodyPr/>
        <a:lstStyle/>
        <a:p>
          <a:endParaRPr lang="en-US"/>
        </a:p>
      </dgm:t>
    </dgm:pt>
    <dgm:pt modelId="{066B2CC7-209B-4F5D-A20A-747EF8D5DCF4}" type="pres">
      <dgm:prSet presAssocID="{6C413586-7F3A-4796-B91E-2C8555578C56}" presName="descendantText" presStyleLbl="alignAcc1" presStyleIdx="0" presStyleCnt="3">
        <dgm:presLayoutVars>
          <dgm:bulletEnabled val="1"/>
        </dgm:presLayoutVars>
      </dgm:prSet>
      <dgm:spPr/>
      <dgm:t>
        <a:bodyPr/>
        <a:lstStyle/>
        <a:p>
          <a:endParaRPr lang="en-US"/>
        </a:p>
      </dgm:t>
    </dgm:pt>
    <dgm:pt modelId="{093E9FD1-1A58-4A79-9AF1-297F3E8F5346}" type="pres">
      <dgm:prSet presAssocID="{3ED2EFDD-3ADA-43CA-BEF9-BB4FA0A8538D}" presName="sp" presStyleCnt="0"/>
      <dgm:spPr/>
    </dgm:pt>
    <dgm:pt modelId="{557BA4DF-94E7-4C7F-8D43-27CD304A8BF1}" type="pres">
      <dgm:prSet presAssocID="{D4177014-50B7-4DAE-AF57-B3C5F3376CC9}" presName="composite" presStyleCnt="0"/>
      <dgm:spPr/>
    </dgm:pt>
    <dgm:pt modelId="{17D0B479-AECA-4ED9-9687-B5D04C3ED644}" type="pres">
      <dgm:prSet presAssocID="{D4177014-50B7-4DAE-AF57-B3C5F3376CC9}" presName="parentText" presStyleLbl="alignNode1" presStyleIdx="1" presStyleCnt="3">
        <dgm:presLayoutVars>
          <dgm:chMax val="1"/>
          <dgm:bulletEnabled val="1"/>
        </dgm:presLayoutVars>
      </dgm:prSet>
      <dgm:spPr/>
      <dgm:t>
        <a:bodyPr/>
        <a:lstStyle/>
        <a:p>
          <a:endParaRPr lang="en-US"/>
        </a:p>
      </dgm:t>
    </dgm:pt>
    <dgm:pt modelId="{A0E4EBC1-2E97-4996-8AAD-37182DEB75B3}" type="pres">
      <dgm:prSet presAssocID="{D4177014-50B7-4DAE-AF57-B3C5F3376CC9}" presName="descendantText" presStyleLbl="alignAcc1" presStyleIdx="1" presStyleCnt="3" custLinFactNeighborX="1029" custLinFactNeighborY="1979">
        <dgm:presLayoutVars>
          <dgm:bulletEnabled val="1"/>
        </dgm:presLayoutVars>
      </dgm:prSet>
      <dgm:spPr/>
      <dgm:t>
        <a:bodyPr/>
        <a:lstStyle/>
        <a:p>
          <a:endParaRPr lang="en-US"/>
        </a:p>
      </dgm:t>
    </dgm:pt>
    <dgm:pt modelId="{F3D48AE8-57D4-40D1-8370-9C53C3BA9BA7}" type="pres">
      <dgm:prSet presAssocID="{C0DF2500-E82B-4697-B891-D62915273F3A}" presName="sp" presStyleCnt="0"/>
      <dgm:spPr/>
    </dgm:pt>
    <dgm:pt modelId="{C30A7D1B-82CD-42BD-88B3-EF52556DD335}" type="pres">
      <dgm:prSet presAssocID="{94358BEE-B56E-4926-A7F9-EC0BAC92DE76}" presName="composite" presStyleCnt="0"/>
      <dgm:spPr/>
    </dgm:pt>
    <dgm:pt modelId="{7697250F-0F60-4D9C-9042-C1BF5B86C709}" type="pres">
      <dgm:prSet presAssocID="{94358BEE-B56E-4926-A7F9-EC0BAC92DE76}" presName="parentText" presStyleLbl="alignNode1" presStyleIdx="2" presStyleCnt="3">
        <dgm:presLayoutVars>
          <dgm:chMax val="1"/>
          <dgm:bulletEnabled val="1"/>
        </dgm:presLayoutVars>
      </dgm:prSet>
      <dgm:spPr/>
      <dgm:t>
        <a:bodyPr/>
        <a:lstStyle/>
        <a:p>
          <a:endParaRPr lang="en-US"/>
        </a:p>
      </dgm:t>
    </dgm:pt>
    <dgm:pt modelId="{0B72A705-9671-4935-AD2B-804562407C88}" type="pres">
      <dgm:prSet presAssocID="{94358BEE-B56E-4926-A7F9-EC0BAC92DE76}" presName="descendantText" presStyleLbl="alignAcc1" presStyleIdx="2" presStyleCnt="3">
        <dgm:presLayoutVars>
          <dgm:bulletEnabled val="1"/>
        </dgm:presLayoutVars>
      </dgm:prSet>
      <dgm:spPr/>
      <dgm:t>
        <a:bodyPr/>
        <a:lstStyle/>
        <a:p>
          <a:endParaRPr lang="en-US"/>
        </a:p>
      </dgm:t>
    </dgm:pt>
  </dgm:ptLst>
  <dgm:cxnLst>
    <dgm:cxn modelId="{26F8F1B6-97B9-4554-8BE5-47F767FA09A3}" srcId="{6C413586-7F3A-4796-B91E-2C8555578C56}" destId="{A614D724-459C-4949-8E5C-986ADB2DAD10}" srcOrd="0" destOrd="0" parTransId="{4B4AB346-5EED-46E1-BF64-B0F687EDA175}" sibTransId="{513FF280-2B1E-47FD-8075-8C2A5A818B73}"/>
    <dgm:cxn modelId="{AFEFBE34-BEF9-4F42-AF79-02D5AABE8948}" srcId="{94358BEE-B56E-4926-A7F9-EC0BAC92DE76}" destId="{76619541-B5A1-437C-A944-CC099310FD3F}" srcOrd="1" destOrd="0" parTransId="{185A14E7-2069-489F-9299-C676BFF26A87}" sibTransId="{F3302D56-CDC4-4FA8-B169-2B942138E02B}"/>
    <dgm:cxn modelId="{B4796C8E-8FF3-4D63-8401-4279EA510A1A}" type="presOf" srcId="{A52BFBF5-0457-427B-AC44-122C70E8A36B}" destId="{E0AB0FF9-910E-4B0A-88BF-EC072718A3C4}" srcOrd="0" destOrd="0" presId="urn:microsoft.com/office/officeart/2005/8/layout/chevron2"/>
    <dgm:cxn modelId="{50E0010E-6DB7-485B-9E27-9DAC1B639664}" type="presOf" srcId="{5A8CCC8C-0C5A-4A1F-A9AB-2AB33B9897F1}" destId="{066B2CC7-209B-4F5D-A20A-747EF8D5DCF4}" srcOrd="0" destOrd="1" presId="urn:microsoft.com/office/officeart/2005/8/layout/chevron2"/>
    <dgm:cxn modelId="{9B3B6207-68B2-4222-80F2-10020DE32A13}" type="presOf" srcId="{A614D724-459C-4949-8E5C-986ADB2DAD10}" destId="{066B2CC7-209B-4F5D-A20A-747EF8D5DCF4}" srcOrd="0" destOrd="0" presId="urn:microsoft.com/office/officeart/2005/8/layout/chevron2"/>
    <dgm:cxn modelId="{71E52AA9-717D-40E9-B305-0CA22E630EAE}" type="presOf" srcId="{F8066D37-8A2D-4589-ABF1-D95D505A9B48}" destId="{0B72A705-9671-4935-AD2B-804562407C88}" srcOrd="0" destOrd="0" presId="urn:microsoft.com/office/officeart/2005/8/layout/chevron2"/>
    <dgm:cxn modelId="{4CE39911-5CD9-45DC-917F-35FA7771A797}" srcId="{A52BFBF5-0457-427B-AC44-122C70E8A36B}" destId="{6C413586-7F3A-4796-B91E-2C8555578C56}" srcOrd="0" destOrd="0" parTransId="{5B9A24CF-A64E-461A-9BD6-E5127F6BCD4A}" sibTransId="{3ED2EFDD-3ADA-43CA-BEF9-BB4FA0A8538D}"/>
    <dgm:cxn modelId="{906F4158-AF66-44B5-855A-B74AE256D8B7}" srcId="{A52BFBF5-0457-427B-AC44-122C70E8A36B}" destId="{D4177014-50B7-4DAE-AF57-B3C5F3376CC9}" srcOrd="1" destOrd="0" parTransId="{1D737062-697B-4767-8F5B-E126174861DC}" sibTransId="{C0DF2500-E82B-4697-B891-D62915273F3A}"/>
    <dgm:cxn modelId="{B7EF8340-9A3B-43F6-9CED-62BCD4C6E9AA}" srcId="{D4177014-50B7-4DAE-AF57-B3C5F3376CC9}" destId="{B3281283-91EC-4213-97F4-4ABC3041ABA6}" srcOrd="0" destOrd="0" parTransId="{72375442-8ADB-4729-B897-7A3B5D00B28A}" sibTransId="{AACE44E9-CDEF-4717-894E-2617424D6104}"/>
    <dgm:cxn modelId="{293BDF5E-7BAC-4343-8016-E52E092FBC6E}" type="presOf" srcId="{94358BEE-B56E-4926-A7F9-EC0BAC92DE76}" destId="{7697250F-0F60-4D9C-9042-C1BF5B86C709}" srcOrd="0" destOrd="0" presId="urn:microsoft.com/office/officeart/2005/8/layout/chevron2"/>
    <dgm:cxn modelId="{52D18095-F845-49FA-811B-1F9FC0B983C6}" srcId="{A52BFBF5-0457-427B-AC44-122C70E8A36B}" destId="{94358BEE-B56E-4926-A7F9-EC0BAC92DE76}" srcOrd="2" destOrd="0" parTransId="{7D45BAD3-CE96-4DA5-97F5-C0F919B29EA0}" sibTransId="{53A77653-A26B-44BD-BB3B-B28D6639D53C}"/>
    <dgm:cxn modelId="{1EDEC981-80A5-439A-BF1D-D4AF3DD7A828}" type="presOf" srcId="{C3239074-5FDE-4C83-9C54-F976782847F9}" destId="{A0E4EBC1-2E97-4996-8AAD-37182DEB75B3}" srcOrd="0" destOrd="1" presId="urn:microsoft.com/office/officeart/2005/8/layout/chevron2"/>
    <dgm:cxn modelId="{C0711655-AED4-4411-933E-F17F993A5563}" type="presOf" srcId="{6C413586-7F3A-4796-B91E-2C8555578C56}" destId="{899B1EA7-BF02-4DF2-A8AF-FAC76DBBAE9B}" srcOrd="0" destOrd="0" presId="urn:microsoft.com/office/officeart/2005/8/layout/chevron2"/>
    <dgm:cxn modelId="{149B040B-D4F0-4A3E-AED8-A6B369A7222B}" type="presOf" srcId="{D4177014-50B7-4DAE-AF57-B3C5F3376CC9}" destId="{17D0B479-AECA-4ED9-9687-B5D04C3ED644}" srcOrd="0" destOrd="0" presId="urn:microsoft.com/office/officeart/2005/8/layout/chevron2"/>
    <dgm:cxn modelId="{63FE7557-2E81-480B-BA02-2E1D01AD56C9}" srcId="{94358BEE-B56E-4926-A7F9-EC0BAC92DE76}" destId="{F8066D37-8A2D-4589-ABF1-D95D505A9B48}" srcOrd="0" destOrd="0" parTransId="{DAEE08C1-EF36-4CB5-9031-8B75B24063C1}" sibTransId="{ABC94F03-5DC4-4F06-8420-B49C5CB8ED49}"/>
    <dgm:cxn modelId="{505E51CD-0167-41BF-BE3F-6AA595456C2E}" srcId="{D4177014-50B7-4DAE-AF57-B3C5F3376CC9}" destId="{C3239074-5FDE-4C83-9C54-F976782847F9}" srcOrd="1" destOrd="0" parTransId="{17381A27-6E7C-4672-8445-033FBFCFACAC}" sibTransId="{D69C7408-2A9A-415F-B21B-7050F2CDBBF8}"/>
    <dgm:cxn modelId="{8CCACF22-0177-45CB-923B-0768AF44EB7E}" type="presOf" srcId="{B3281283-91EC-4213-97F4-4ABC3041ABA6}" destId="{A0E4EBC1-2E97-4996-8AAD-37182DEB75B3}" srcOrd="0" destOrd="0" presId="urn:microsoft.com/office/officeart/2005/8/layout/chevron2"/>
    <dgm:cxn modelId="{889C25BE-EE19-4CA2-94E0-ECB5897A32C4}" type="presOf" srcId="{76619541-B5A1-437C-A944-CC099310FD3F}" destId="{0B72A705-9671-4935-AD2B-804562407C88}" srcOrd="0" destOrd="1" presId="urn:microsoft.com/office/officeart/2005/8/layout/chevron2"/>
    <dgm:cxn modelId="{06D3EA63-9B28-4FAC-B7B2-B722F6BE4F06}" srcId="{6C413586-7F3A-4796-B91E-2C8555578C56}" destId="{5A8CCC8C-0C5A-4A1F-A9AB-2AB33B9897F1}" srcOrd="1" destOrd="0" parTransId="{A35CA7FB-C640-4F8F-9734-7B1EC6145202}" sibTransId="{B59DC797-5C94-45FB-A2A5-57F9A4F104D8}"/>
    <dgm:cxn modelId="{4884EB33-0831-40DC-BEBC-CF80DD516BC1}" type="presParOf" srcId="{E0AB0FF9-910E-4B0A-88BF-EC072718A3C4}" destId="{BF7D7D99-1CC0-4EC1-8120-1C5846E0F64D}" srcOrd="0" destOrd="0" presId="urn:microsoft.com/office/officeart/2005/8/layout/chevron2"/>
    <dgm:cxn modelId="{75A43600-96C8-411A-A63A-B763E71F92F5}" type="presParOf" srcId="{BF7D7D99-1CC0-4EC1-8120-1C5846E0F64D}" destId="{899B1EA7-BF02-4DF2-A8AF-FAC76DBBAE9B}" srcOrd="0" destOrd="0" presId="urn:microsoft.com/office/officeart/2005/8/layout/chevron2"/>
    <dgm:cxn modelId="{FC2F15BF-ACDF-4ED4-88B9-9C6390E06FAD}" type="presParOf" srcId="{BF7D7D99-1CC0-4EC1-8120-1C5846E0F64D}" destId="{066B2CC7-209B-4F5D-A20A-747EF8D5DCF4}" srcOrd="1" destOrd="0" presId="urn:microsoft.com/office/officeart/2005/8/layout/chevron2"/>
    <dgm:cxn modelId="{59DB1079-7573-47C4-9812-54AB9831F918}" type="presParOf" srcId="{E0AB0FF9-910E-4B0A-88BF-EC072718A3C4}" destId="{093E9FD1-1A58-4A79-9AF1-297F3E8F5346}" srcOrd="1" destOrd="0" presId="urn:microsoft.com/office/officeart/2005/8/layout/chevron2"/>
    <dgm:cxn modelId="{F9167CF2-5652-47A0-9B87-D49B1F26F8DA}" type="presParOf" srcId="{E0AB0FF9-910E-4B0A-88BF-EC072718A3C4}" destId="{557BA4DF-94E7-4C7F-8D43-27CD304A8BF1}" srcOrd="2" destOrd="0" presId="urn:microsoft.com/office/officeart/2005/8/layout/chevron2"/>
    <dgm:cxn modelId="{B7994181-7809-4813-905C-1A756793CADE}" type="presParOf" srcId="{557BA4DF-94E7-4C7F-8D43-27CD304A8BF1}" destId="{17D0B479-AECA-4ED9-9687-B5D04C3ED644}" srcOrd="0" destOrd="0" presId="urn:microsoft.com/office/officeart/2005/8/layout/chevron2"/>
    <dgm:cxn modelId="{BC120B24-4074-46D3-970C-1FCBEC8358A9}" type="presParOf" srcId="{557BA4DF-94E7-4C7F-8D43-27CD304A8BF1}" destId="{A0E4EBC1-2E97-4996-8AAD-37182DEB75B3}" srcOrd="1" destOrd="0" presId="urn:microsoft.com/office/officeart/2005/8/layout/chevron2"/>
    <dgm:cxn modelId="{F8DBA128-DE93-4032-9401-7BE806E4DC33}" type="presParOf" srcId="{E0AB0FF9-910E-4B0A-88BF-EC072718A3C4}" destId="{F3D48AE8-57D4-40D1-8370-9C53C3BA9BA7}" srcOrd="3" destOrd="0" presId="urn:microsoft.com/office/officeart/2005/8/layout/chevron2"/>
    <dgm:cxn modelId="{C1274595-CEB6-48E8-A6AB-133BF2FBCAA7}" type="presParOf" srcId="{E0AB0FF9-910E-4B0A-88BF-EC072718A3C4}" destId="{C30A7D1B-82CD-42BD-88B3-EF52556DD335}" srcOrd="4" destOrd="0" presId="urn:microsoft.com/office/officeart/2005/8/layout/chevron2"/>
    <dgm:cxn modelId="{0439BB26-EBDE-41D6-919F-A3D4B5E3403C}" type="presParOf" srcId="{C30A7D1B-82CD-42BD-88B3-EF52556DD335}" destId="{7697250F-0F60-4D9C-9042-C1BF5B86C709}" srcOrd="0" destOrd="0" presId="urn:microsoft.com/office/officeart/2005/8/layout/chevron2"/>
    <dgm:cxn modelId="{B52524B9-9DBE-4529-8A07-F72F093C8763}" type="presParOf" srcId="{C30A7D1B-82CD-42BD-88B3-EF52556DD335}" destId="{0B72A705-9671-4935-AD2B-804562407C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AA8BC-934E-48F9-8BF0-86458F9E1D9C}">
      <dsp:nvSpPr>
        <dsp:cNvPr id="0" name=""/>
        <dsp:cNvSpPr/>
      </dsp:nvSpPr>
      <dsp:spPr>
        <a:xfrm>
          <a:off x="1504695" y="132079"/>
          <a:ext cx="2621280" cy="9103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9583D-6D7C-4776-A7EF-6E2AAA658236}">
      <dsp:nvSpPr>
        <dsp:cNvPr id="0" name=""/>
        <dsp:cNvSpPr/>
      </dsp:nvSpPr>
      <dsp:spPr>
        <a:xfrm>
          <a:off x="2565399" y="2361184"/>
          <a:ext cx="508000" cy="325120"/>
        </a:xfrm>
        <a:prstGeom prst="down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3EC65-6812-45D9-8F66-311928F7A5AC}">
      <dsp:nvSpPr>
        <dsp:cNvPr id="0" name=""/>
        <dsp:cNvSpPr/>
      </dsp:nvSpPr>
      <dsp:spPr>
        <a:xfrm>
          <a:off x="1600199" y="2621280"/>
          <a:ext cx="2438400"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a:off x="1600199" y="2621280"/>
        <a:ext cx="2438400" cy="609600"/>
      </dsp:txXfrm>
    </dsp:sp>
    <dsp:sp modelId="{DDD03834-A746-495C-8F22-AE708B00514A}">
      <dsp:nvSpPr>
        <dsp:cNvPr id="0" name=""/>
        <dsp:cNvSpPr/>
      </dsp:nvSpPr>
      <dsp:spPr>
        <a:xfrm>
          <a:off x="2457703" y="1112723"/>
          <a:ext cx="914400" cy="9144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Inspection</a:t>
          </a:r>
          <a:endParaRPr lang="en-US" sz="1000" kern="1200" dirty="0"/>
        </a:p>
      </dsp:txBody>
      <dsp:txXfrm>
        <a:off x="2591614" y="1246634"/>
        <a:ext cx="646578" cy="646578"/>
      </dsp:txXfrm>
    </dsp:sp>
    <dsp:sp modelId="{553B6704-14BE-40A8-B9B7-33FB82E256C3}">
      <dsp:nvSpPr>
        <dsp:cNvPr id="0" name=""/>
        <dsp:cNvSpPr/>
      </dsp:nvSpPr>
      <dsp:spPr>
        <a:xfrm>
          <a:off x="1803399" y="426719"/>
          <a:ext cx="914400" cy="9144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Field Walks</a:t>
          </a:r>
          <a:endParaRPr lang="en-US" sz="1000" kern="1200" dirty="0"/>
        </a:p>
      </dsp:txBody>
      <dsp:txXfrm>
        <a:off x="1937310" y="560630"/>
        <a:ext cx="646578" cy="646578"/>
      </dsp:txXfrm>
    </dsp:sp>
    <dsp:sp modelId="{84C17701-61E0-4026-8CC4-F9D583862DEF}">
      <dsp:nvSpPr>
        <dsp:cNvPr id="0" name=""/>
        <dsp:cNvSpPr/>
      </dsp:nvSpPr>
      <dsp:spPr>
        <a:xfrm>
          <a:off x="2738120" y="205638"/>
          <a:ext cx="914400" cy="9144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Molecular Tests</a:t>
          </a:r>
          <a:endParaRPr lang="en-US" sz="1000" kern="1200" dirty="0"/>
        </a:p>
      </dsp:txBody>
      <dsp:txXfrm>
        <a:off x="2872031" y="339549"/>
        <a:ext cx="646578" cy="646578"/>
      </dsp:txXfrm>
    </dsp:sp>
    <dsp:sp modelId="{026AC515-FCC0-41FB-BC33-36B1C5043DBA}">
      <dsp:nvSpPr>
        <dsp:cNvPr id="0" name=""/>
        <dsp:cNvSpPr/>
      </dsp:nvSpPr>
      <dsp:spPr>
        <a:xfrm>
          <a:off x="1396999" y="20319"/>
          <a:ext cx="2844800" cy="22758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3C20-F55E-4014-8DCB-E4159D33D627}">
      <dsp:nvSpPr>
        <dsp:cNvPr id="0" name=""/>
        <dsp:cNvSpPr/>
      </dsp:nvSpPr>
      <dsp:spPr>
        <a:xfrm>
          <a:off x="7233" y="1614417"/>
          <a:ext cx="2161877" cy="129712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dsp:txBody>
      <dsp:txXfrm>
        <a:off x="45225" y="1652409"/>
        <a:ext cx="2085893" cy="1221142"/>
      </dsp:txXfrm>
    </dsp:sp>
    <dsp:sp modelId="{A4ED2F3D-6040-4772-BB28-0F75D4B8DD8A}">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85298" y="2102137"/>
        <a:ext cx="320822" cy="321687"/>
      </dsp:txXfrm>
    </dsp:sp>
    <dsp:sp modelId="{F8CC32AB-7B54-4DA8-A6F7-29B590A1E0E9}">
      <dsp:nvSpPr>
        <dsp:cNvPr id="0" name=""/>
        <dsp:cNvSpPr/>
      </dsp:nvSpPr>
      <dsp:spPr>
        <a:xfrm>
          <a:off x="3033861" y="1614417"/>
          <a:ext cx="2161877" cy="129712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Supporting Documentation</a:t>
          </a:r>
          <a:endParaRPr lang="en-US" sz="2200" kern="1200" dirty="0"/>
        </a:p>
      </dsp:txBody>
      <dsp:txXfrm>
        <a:off x="3071853" y="1652409"/>
        <a:ext cx="2085893" cy="1221142"/>
      </dsp:txXfrm>
    </dsp:sp>
    <dsp:sp modelId="{EF2E2001-76A0-416D-8583-0EF92C4E6F5A}">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411926" y="2102137"/>
        <a:ext cx="320822" cy="321687"/>
      </dsp:txXfrm>
    </dsp:sp>
    <dsp:sp modelId="{F63C4BC5-68F5-462D-962D-41AC4059AC41}">
      <dsp:nvSpPr>
        <dsp:cNvPr id="0" name=""/>
        <dsp:cNvSpPr/>
      </dsp:nvSpPr>
      <dsp:spPr>
        <a:xfrm>
          <a:off x="6060489" y="1614417"/>
          <a:ext cx="2161877" cy="129712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Phytosanitary Certificate Issued</a:t>
          </a:r>
          <a:endParaRPr lang="en-US" sz="2200" kern="1200" dirty="0"/>
        </a:p>
      </dsp:txBody>
      <dsp:txXfrm>
        <a:off x="6098481" y="1652409"/>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B1EA7-BF02-4DF2-A8AF-FAC76DBBAE9B}">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Clean Source Material</a:t>
          </a:r>
          <a:endParaRPr lang="en-US" sz="1400" kern="1200" dirty="0"/>
        </a:p>
      </dsp:txBody>
      <dsp:txXfrm rot="-5400000">
        <a:off x="1" y="573596"/>
        <a:ext cx="1146297" cy="491270"/>
      </dsp:txXfrm>
    </dsp:sp>
    <dsp:sp modelId="{066B2CC7-209B-4F5D-A20A-747EF8D5DCF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Test to verify and/or inspect mother plants</a:t>
          </a:r>
          <a:endParaRPr lang="en-US" sz="2300" kern="1200" dirty="0"/>
        </a:p>
        <a:p>
          <a:pPr marL="228600" lvl="1" indent="-228600" algn="l" defTabSz="1022350">
            <a:lnSpc>
              <a:spcPct val="90000"/>
            </a:lnSpc>
            <a:spcBef>
              <a:spcPct val="0"/>
            </a:spcBef>
            <a:spcAft>
              <a:spcPct val="15000"/>
            </a:spcAft>
            <a:buChar char="••"/>
          </a:pPr>
          <a:r>
            <a:rPr lang="en-US" sz="2300" kern="1200" dirty="0" smtClean="0"/>
            <a:t>Identify priority commodity/pest combinations</a:t>
          </a:r>
          <a:endParaRPr lang="en-US" sz="2300" kern="1200" dirty="0"/>
        </a:p>
      </dsp:txBody>
      <dsp:txXfrm rot="-5400000">
        <a:off x="1146298" y="52408"/>
        <a:ext cx="7031341" cy="960496"/>
      </dsp:txXfrm>
    </dsp:sp>
    <dsp:sp modelId="{17D0B479-AECA-4ED9-9687-B5D04C3ED644}">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Breeder </a:t>
          </a:r>
        </a:p>
        <a:p>
          <a:pPr lvl="0" algn="ctr" defTabSz="622300">
            <a:lnSpc>
              <a:spcPct val="90000"/>
            </a:lnSpc>
            <a:spcBef>
              <a:spcPct val="0"/>
            </a:spcBef>
            <a:spcAft>
              <a:spcPct val="35000"/>
            </a:spcAft>
          </a:pPr>
          <a:r>
            <a:rPr lang="en-US" sz="1400" kern="1200" dirty="0" smtClean="0"/>
            <a:t>Lines</a:t>
          </a:r>
          <a:endParaRPr lang="en-US" sz="1400" kern="1200" dirty="0"/>
        </a:p>
      </dsp:txBody>
      <dsp:txXfrm rot="-5400000">
        <a:off x="1" y="2017346"/>
        <a:ext cx="1146297" cy="491270"/>
      </dsp:txXfrm>
    </dsp:sp>
    <dsp:sp modelId="{A0E4EBC1-2E97-4996-8AAD-37182DEB75B3}">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Safeguard and inspect/test progeny</a:t>
          </a:r>
          <a:endParaRPr lang="en-US" sz="2300" kern="1200" dirty="0"/>
        </a:p>
        <a:p>
          <a:pPr marL="228600" lvl="1" indent="-228600" algn="l" defTabSz="1022350">
            <a:lnSpc>
              <a:spcPct val="90000"/>
            </a:lnSpc>
            <a:spcBef>
              <a:spcPct val="0"/>
            </a:spcBef>
            <a:spcAft>
              <a:spcPct val="15000"/>
            </a:spcAft>
            <a:buChar char="••"/>
          </a:pPr>
          <a:r>
            <a:rPr lang="en-US" sz="2300" kern="1200" dirty="0" smtClean="0"/>
            <a:t>Focus on safeguarding because testing not practical</a:t>
          </a:r>
          <a:endParaRPr lang="en-US" sz="2300" kern="1200" dirty="0"/>
        </a:p>
      </dsp:txBody>
      <dsp:txXfrm rot="-5400000">
        <a:off x="1146298" y="1496158"/>
        <a:ext cx="7031341" cy="960496"/>
      </dsp:txXfrm>
    </dsp:sp>
    <dsp:sp modelId="{7697250F-0F60-4D9C-9042-C1BF5B86C709}">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Grow Out</a:t>
          </a:r>
          <a:endParaRPr lang="en-US" sz="1400" kern="1200" dirty="0"/>
        </a:p>
      </dsp:txBody>
      <dsp:txXfrm rot="-5400000">
        <a:off x="1" y="3461095"/>
        <a:ext cx="1146297" cy="491270"/>
      </dsp:txXfrm>
    </dsp:sp>
    <dsp:sp modelId="{0B72A705-9671-4935-AD2B-804562407C88}">
      <dsp:nvSpPr>
        <dsp:cNvPr id="0" name=""/>
        <dsp:cNvSpPr/>
      </dsp:nvSpPr>
      <dsp:spPr>
        <a:xfrm rot="5400000">
          <a:off x="4155739" y="-121495"/>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Use clean production practices</a:t>
          </a:r>
          <a:endParaRPr lang="en-US" sz="2300" kern="1200" dirty="0"/>
        </a:p>
        <a:p>
          <a:pPr marL="228600" lvl="1" indent="-228600" algn="l" defTabSz="1022350">
            <a:lnSpc>
              <a:spcPct val="90000"/>
            </a:lnSpc>
            <a:spcBef>
              <a:spcPct val="0"/>
            </a:spcBef>
            <a:spcAft>
              <a:spcPct val="15000"/>
            </a:spcAft>
            <a:buChar char="••"/>
          </a:pPr>
          <a:r>
            <a:rPr lang="en-US" sz="2300" kern="1200" dirty="0" smtClean="0"/>
            <a:t>Develop system that can be used in various locations</a:t>
          </a:r>
          <a:endParaRPr lang="en-US" sz="2300" kern="1200" dirty="0"/>
        </a:p>
      </dsp:txBody>
      <dsp:txXfrm rot="-5400000">
        <a:off x="1146298" y="2939907"/>
        <a:ext cx="7031341" cy="960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B1EA7-BF02-4DF2-A8AF-FAC76DBBAE9B}">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Increase Seed</a:t>
          </a:r>
          <a:endParaRPr lang="en-US" sz="1700" kern="1200" dirty="0"/>
        </a:p>
      </dsp:txBody>
      <dsp:txXfrm rot="-5400000">
        <a:off x="1" y="573596"/>
        <a:ext cx="1146297" cy="491270"/>
      </dsp:txXfrm>
    </dsp:sp>
    <dsp:sp modelId="{066B2CC7-209B-4F5D-A20A-747EF8D5DCF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Field inspection, test	</a:t>
          </a:r>
          <a:endParaRPr lang="en-US" sz="2400" kern="1200" dirty="0"/>
        </a:p>
        <a:p>
          <a:pPr marL="228600" lvl="1" indent="-228600" algn="l" defTabSz="1066800">
            <a:lnSpc>
              <a:spcPct val="90000"/>
            </a:lnSpc>
            <a:spcBef>
              <a:spcPct val="0"/>
            </a:spcBef>
            <a:spcAft>
              <a:spcPct val="15000"/>
            </a:spcAft>
            <a:buChar char="••"/>
          </a:pPr>
          <a:r>
            <a:rPr lang="en-US" sz="2400" kern="1200" dirty="0" smtClean="0"/>
            <a:t>Best management practices</a:t>
          </a:r>
          <a:endParaRPr lang="en-US" sz="2400" kern="1200" dirty="0"/>
        </a:p>
      </dsp:txBody>
      <dsp:txXfrm rot="-5400000">
        <a:off x="1146298" y="52408"/>
        <a:ext cx="7031341" cy="960496"/>
      </dsp:txXfrm>
    </dsp:sp>
    <dsp:sp modelId="{17D0B479-AECA-4ED9-9687-B5D04C3ED644}">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Harvest Seed</a:t>
          </a:r>
          <a:endParaRPr lang="en-US" sz="1700" kern="1200" dirty="0"/>
        </a:p>
      </dsp:txBody>
      <dsp:txXfrm rot="-5400000">
        <a:off x="1" y="2017346"/>
        <a:ext cx="1146297" cy="491270"/>
      </dsp:txXfrm>
    </dsp:sp>
    <dsp:sp modelId="{A0E4EBC1-2E97-4996-8AAD-37182DEB75B3}">
      <dsp:nvSpPr>
        <dsp:cNvPr id="0" name=""/>
        <dsp:cNvSpPr/>
      </dsp:nvSpPr>
      <dsp:spPr>
        <a:xfrm rot="5400000">
          <a:off x="4155739" y="-1544179"/>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Maintain identity</a:t>
          </a:r>
          <a:endParaRPr lang="en-US" sz="2400" kern="1200" dirty="0"/>
        </a:p>
        <a:p>
          <a:pPr marL="228600" lvl="1" indent="-228600" algn="l" defTabSz="1066800">
            <a:lnSpc>
              <a:spcPct val="90000"/>
            </a:lnSpc>
            <a:spcBef>
              <a:spcPct val="0"/>
            </a:spcBef>
            <a:spcAft>
              <a:spcPct val="15000"/>
            </a:spcAft>
            <a:buChar char="••"/>
          </a:pPr>
          <a:r>
            <a:rPr lang="en-US" sz="2400" kern="1200" dirty="0" smtClean="0"/>
            <a:t>Safeguard against pest incursions</a:t>
          </a:r>
          <a:endParaRPr lang="en-US" sz="2400" kern="1200" dirty="0"/>
        </a:p>
      </dsp:txBody>
      <dsp:txXfrm rot="-5400000">
        <a:off x="1146298" y="1517223"/>
        <a:ext cx="7031341" cy="960496"/>
      </dsp:txXfrm>
    </dsp:sp>
    <dsp:sp modelId="{7697250F-0F60-4D9C-9042-C1BF5B86C709}">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Post-harvest</a:t>
          </a:r>
          <a:endParaRPr lang="en-US" sz="1700" kern="1200" dirty="0"/>
        </a:p>
      </dsp:txBody>
      <dsp:txXfrm rot="-5400000">
        <a:off x="1" y="3461095"/>
        <a:ext cx="1146297" cy="491270"/>
      </dsp:txXfrm>
    </dsp:sp>
    <dsp:sp modelId="{0B72A705-9671-4935-AD2B-804562407C88}">
      <dsp:nvSpPr>
        <dsp:cNvPr id="0" name=""/>
        <dsp:cNvSpPr/>
      </dsp:nvSpPr>
      <dsp:spPr>
        <a:xfrm rot="5400000">
          <a:off x="4155739" y="-121495"/>
          <a:ext cx="1064418" cy="7083302"/>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Maintain identity</a:t>
          </a:r>
          <a:endParaRPr lang="en-US" sz="2400" kern="1200" dirty="0"/>
        </a:p>
        <a:p>
          <a:pPr marL="228600" lvl="1" indent="-228600" algn="l" defTabSz="1066800">
            <a:lnSpc>
              <a:spcPct val="90000"/>
            </a:lnSpc>
            <a:spcBef>
              <a:spcPct val="0"/>
            </a:spcBef>
            <a:spcAft>
              <a:spcPct val="15000"/>
            </a:spcAft>
            <a:buChar char="••"/>
          </a:pPr>
          <a:r>
            <a:rPr lang="en-US" sz="2400" kern="1200" dirty="0" smtClean="0"/>
            <a:t>Safeguard against pest incursions</a:t>
          </a:r>
          <a:endParaRPr lang="en-US" sz="2400" kern="1200" dirty="0"/>
        </a:p>
      </dsp:txBody>
      <dsp:txXfrm rot="-5400000">
        <a:off x="1146298" y="2939907"/>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4CA61-3C7A-47A6-8D57-3719CFF26870}" type="datetimeFigureOut">
              <a:rPr lang="en-US" smtClean="0"/>
              <a:t>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EB924-7169-458A-8B12-C127D99EDA66}" type="slidenum">
              <a:rPr lang="en-US" smtClean="0"/>
              <a:t>‹#›</a:t>
            </a:fld>
            <a:endParaRPr lang="en-US"/>
          </a:p>
        </p:txBody>
      </p:sp>
    </p:spTree>
    <p:extLst>
      <p:ext uri="{BB962C8B-B14F-4D97-AF65-F5344CB8AC3E}">
        <p14:creationId xmlns:p14="http://schemas.microsoft.com/office/powerpoint/2010/main" val="351524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75" indent="-285721">
              <a:defRPr>
                <a:solidFill>
                  <a:schemeClr val="tx1"/>
                </a:solidFill>
                <a:latin typeface="Arial" panose="020B0604020202020204" pitchFamily="34" charset="0"/>
              </a:defRPr>
            </a:lvl2pPr>
            <a:lvl3pPr marL="1142884" indent="-228577">
              <a:defRPr>
                <a:solidFill>
                  <a:schemeClr val="tx1"/>
                </a:solidFill>
                <a:latin typeface="Arial" panose="020B0604020202020204" pitchFamily="34" charset="0"/>
              </a:defRPr>
            </a:lvl3pPr>
            <a:lvl4pPr marL="1600037" indent="-228577">
              <a:defRPr>
                <a:solidFill>
                  <a:schemeClr val="tx1"/>
                </a:solidFill>
                <a:latin typeface="Arial" panose="020B0604020202020204" pitchFamily="34" charset="0"/>
              </a:defRPr>
            </a:lvl4pPr>
            <a:lvl5pPr marL="2057190" indent="-228577">
              <a:defRPr>
                <a:solidFill>
                  <a:schemeClr val="tx1"/>
                </a:solidFill>
                <a:latin typeface="Arial" panose="020B0604020202020204" pitchFamily="34" charset="0"/>
              </a:defRPr>
            </a:lvl5pPr>
            <a:lvl6pPr marL="2514344" indent="-228577" eaLnBrk="0" fontAlgn="base" hangingPunct="0">
              <a:spcBef>
                <a:spcPct val="0"/>
              </a:spcBef>
              <a:spcAft>
                <a:spcPct val="0"/>
              </a:spcAft>
              <a:defRPr>
                <a:solidFill>
                  <a:schemeClr val="tx1"/>
                </a:solidFill>
                <a:latin typeface="Arial" panose="020B0604020202020204" pitchFamily="34" charset="0"/>
              </a:defRPr>
            </a:lvl6pPr>
            <a:lvl7pPr marL="2971497" indent="-228577" eaLnBrk="0" fontAlgn="base" hangingPunct="0">
              <a:spcBef>
                <a:spcPct val="0"/>
              </a:spcBef>
              <a:spcAft>
                <a:spcPct val="0"/>
              </a:spcAft>
              <a:defRPr>
                <a:solidFill>
                  <a:schemeClr val="tx1"/>
                </a:solidFill>
                <a:latin typeface="Arial" panose="020B0604020202020204" pitchFamily="34" charset="0"/>
              </a:defRPr>
            </a:lvl7pPr>
            <a:lvl8pPr marL="3428651" indent="-228577" eaLnBrk="0" fontAlgn="base" hangingPunct="0">
              <a:spcBef>
                <a:spcPct val="0"/>
              </a:spcBef>
              <a:spcAft>
                <a:spcPct val="0"/>
              </a:spcAft>
              <a:defRPr>
                <a:solidFill>
                  <a:schemeClr val="tx1"/>
                </a:solidFill>
                <a:latin typeface="Arial" panose="020B0604020202020204" pitchFamily="34" charset="0"/>
              </a:defRPr>
            </a:lvl8pPr>
            <a:lvl9pPr marL="3885803" indent="-228577" eaLnBrk="0" fontAlgn="base" hangingPunct="0">
              <a:spcBef>
                <a:spcPct val="0"/>
              </a:spcBef>
              <a:spcAft>
                <a:spcPct val="0"/>
              </a:spcAft>
              <a:defRPr>
                <a:solidFill>
                  <a:schemeClr val="tx1"/>
                </a:solidFill>
                <a:latin typeface="Arial" panose="020B0604020202020204" pitchFamily="34" charset="0"/>
              </a:defRPr>
            </a:lvl9pPr>
          </a:lstStyle>
          <a:p>
            <a:fld id="{17DF4ABE-D388-4A51-B74A-BFE675109288}" type="slidenum">
              <a:rPr lang="en-US" altLang="en-US" smtClean="0"/>
              <a:pPr/>
              <a:t>4</a:t>
            </a:fld>
            <a:endParaRPr lang="en-US" altLang="en-US" smtClean="0"/>
          </a:p>
        </p:txBody>
      </p:sp>
    </p:spTree>
    <p:extLst>
      <p:ext uri="{BB962C8B-B14F-4D97-AF65-F5344CB8AC3E}">
        <p14:creationId xmlns:p14="http://schemas.microsoft.com/office/powerpoint/2010/main" val="429000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trade is based on a simple model.  One country wants to move their product to a second country.  Seed does not adhere to this trade model and the complexity of seed trade presents challenges for regulators who are concerned about maintaining seed free of pests.  It is not uncommon for seed to pass through 5 or more countries before it ends up with the final consumer.  Seed companies are truly global in nature with research and development, breeder line development, stock seed production, grow out, and post-harvest processing spread around the globe.  The trade model represents varying quantities of seeds from a few hundred seeds for a breeder line being developed and tested to container loads full.  The diversity of shipment sizes posses problems for seed testing and risk characterization.</a:t>
            </a:r>
          </a:p>
        </p:txBody>
      </p:sp>
      <p:sp>
        <p:nvSpPr>
          <p:cNvPr id="4" name="Slide Number Placeholder 3"/>
          <p:cNvSpPr>
            <a:spLocks noGrp="1"/>
          </p:cNvSpPr>
          <p:nvPr>
            <p:ph type="sldNum" sz="quarter" idx="10"/>
          </p:nvPr>
        </p:nvSpPr>
        <p:spPr/>
        <p:txBody>
          <a:bodyPr/>
          <a:lstStyle/>
          <a:p>
            <a:fld id="{9E98F61D-FBEC-44C9-BD29-F7FEB8C37D3A}" type="slidenum">
              <a:rPr lang="en-US" smtClean="0"/>
              <a:t>5</a:t>
            </a:fld>
            <a:endParaRPr lang="en-US"/>
          </a:p>
        </p:txBody>
      </p:sp>
    </p:spTree>
    <p:extLst>
      <p:ext uri="{BB962C8B-B14F-4D97-AF65-F5344CB8AC3E}">
        <p14:creationId xmlns:p14="http://schemas.microsoft.com/office/powerpoint/2010/main" val="196030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9F32-52C6-46A5-A7B7-8794FFC15096}" type="slidenum">
              <a:rPr lang="en-US" smtClean="0"/>
              <a:t>6</a:t>
            </a:fld>
            <a:endParaRPr lang="en-US"/>
          </a:p>
        </p:txBody>
      </p:sp>
    </p:spTree>
    <p:extLst>
      <p:ext uri="{BB962C8B-B14F-4D97-AF65-F5344CB8AC3E}">
        <p14:creationId xmlns:p14="http://schemas.microsoft.com/office/powerpoint/2010/main" val="20386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U.S. had a couple cases of CGMMV pop up</a:t>
            </a:r>
            <a:r>
              <a:rPr lang="en-US" baseline="0" dirty="0" smtClean="0"/>
              <a:t> in fields in California.  This raised the profile of seed transmitted diseases within APHIS and caused us to consider a different approach to seed imports.</a:t>
            </a:r>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8</a:t>
            </a:fld>
            <a:endParaRPr lang="en-US"/>
          </a:p>
        </p:txBody>
      </p:sp>
    </p:spTree>
    <p:extLst>
      <p:ext uri="{BB962C8B-B14F-4D97-AF65-F5344CB8AC3E}">
        <p14:creationId xmlns:p14="http://schemas.microsoft.com/office/powerpoint/2010/main" val="229406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r>
              <a:rPr lang="en-US" dirty="0"/>
              <a:t>Like many other countries who are facing similar challenges, we are grappling with how best to facilitate the safe, uninterrupted movement of seed while protecting US agriculture from seed-borne disease risks.</a:t>
            </a:r>
          </a:p>
          <a:p>
            <a:pPr defTabSz="896203">
              <a:defRPr/>
            </a:pPr>
            <a:endParaRPr lang="en-US" dirty="0"/>
          </a:p>
          <a:p>
            <a:pPr defTabSz="896203">
              <a:defRPr/>
            </a:pPr>
            <a:r>
              <a:rPr lang="en-US" dirty="0"/>
              <a:t>Today, we’re seeing the emergence of numerous regulations and requirements from different countries, including Brazil, Chile, the European Union, Russia, and Australia.</a:t>
            </a:r>
          </a:p>
          <a:p>
            <a:pPr defTabSz="896203">
              <a:defRPr/>
            </a:pPr>
            <a:endParaRPr lang="en-US" dirty="0"/>
          </a:p>
          <a:p>
            <a:pPr defTabSz="896203">
              <a:defRPr/>
            </a:pPr>
            <a:r>
              <a:rPr lang="en-US" dirty="0"/>
              <a:t>It seems that everyone is trying to come up with something new to regulate seed trade and help mitigate the risk of seed-borne disease.</a:t>
            </a:r>
          </a:p>
          <a:p>
            <a:pPr defTabSz="896203">
              <a:defRPr/>
            </a:pPr>
            <a:endParaRPr lang="en-US" dirty="0"/>
          </a:p>
          <a:p>
            <a:pPr defTabSz="896203">
              <a:defRPr/>
            </a:pPr>
            <a:r>
              <a:rPr lang="en-US" dirty="0"/>
              <a:t>In addition, the IPPC is also working on a draft standard for seed movement.</a:t>
            </a:r>
          </a:p>
          <a:p>
            <a:pPr defTabSz="896203">
              <a:defRPr/>
            </a:pPr>
            <a:endParaRPr lang="en-US" dirty="0"/>
          </a:p>
          <a:p>
            <a:pPr defTabSz="896203">
              <a:defRPr/>
            </a:pPr>
            <a:r>
              <a:rPr lang="en-US" dirty="0"/>
              <a:t>In my opinion, the time is ripe for someone to step forward and lead a global dialog on seed trade and seed transmitted diseases.</a:t>
            </a:r>
          </a:p>
          <a:p>
            <a:pPr defTabSz="896203">
              <a:defRPr/>
            </a:pPr>
            <a:endParaRPr lang="en-US" dirty="0"/>
          </a:p>
          <a:p>
            <a:r>
              <a:rPr lang="en-US" dirty="0"/>
              <a:t>I believe that PPQ is well-positioned, working with you, the seed industry, to lead that conversation.</a:t>
            </a:r>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8778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12</a:t>
            </a:fld>
            <a:endParaRPr lang="en-US"/>
          </a:p>
        </p:txBody>
      </p:sp>
    </p:spTree>
    <p:extLst>
      <p:ext uri="{BB962C8B-B14F-4D97-AF65-F5344CB8AC3E}">
        <p14:creationId xmlns:p14="http://schemas.microsoft.com/office/powerpoint/2010/main" val="64153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9F32-52C6-46A5-A7B7-8794FFC15096}" type="slidenum">
              <a:rPr lang="en-US" smtClean="0"/>
              <a:t>19</a:t>
            </a:fld>
            <a:endParaRPr lang="en-US"/>
          </a:p>
        </p:txBody>
      </p:sp>
    </p:spTree>
    <p:extLst>
      <p:ext uri="{BB962C8B-B14F-4D97-AF65-F5344CB8AC3E}">
        <p14:creationId xmlns:p14="http://schemas.microsoft.com/office/powerpoint/2010/main" val="102872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successfully implemented, </a:t>
            </a:r>
            <a:r>
              <a:rPr lang="en-US" dirty="0" err="1"/>
              <a:t>ReFreSH</a:t>
            </a:r>
            <a:r>
              <a:rPr lang="en-US" dirty="0"/>
              <a:t> would increase the safety of global seed trade and reduce the risk of seed transmitted diseases.</a:t>
            </a:r>
          </a:p>
          <a:p>
            <a:endParaRPr lang="en-US" dirty="0"/>
          </a:p>
          <a:p>
            <a:r>
              <a:rPr lang="en-US" dirty="0"/>
              <a:t>It would also establish predictable, technically justified requirements that would allow for faster, easier movement of seeds.</a:t>
            </a:r>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26</a:t>
            </a:fld>
            <a:endParaRPr lang="en-US"/>
          </a:p>
        </p:txBody>
      </p:sp>
    </p:spTree>
    <p:extLst>
      <p:ext uri="{BB962C8B-B14F-4D97-AF65-F5344CB8AC3E}">
        <p14:creationId xmlns:p14="http://schemas.microsoft.com/office/powerpoint/2010/main" val="159271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5638800"/>
            <a:ext cx="2895600" cy="10010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BA9A-9CAC-476C-8E05-1264A324A1D5}"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3BA9A-9CAC-476C-8E05-1264A324A1D5}"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5581352"/>
            <a:ext cx="2590800" cy="895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42925"/>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695560" y="28956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10200"/>
            <a:ext cx="1219200" cy="7390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43BA9A-9CAC-476C-8E05-1264A324A1D5}"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43BA9A-9CAC-476C-8E05-1264A324A1D5}"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613B8-BBCC-46E1-8239-FFEDEF91FAB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3BA9A-9CAC-476C-8E05-1264A324A1D5}"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BA9A-9CAC-476C-8E05-1264A324A1D5}"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3BA9A-9CAC-476C-8E05-1264A324A1D5}" type="datetimeFigureOut">
              <a:rPr lang="en-US" smtClean="0"/>
              <a:t>1/28/2017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4A613B8-BBCC-46E1-8239-FFEDEF91F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PhytosanitARY</a:t>
            </a:r>
            <a:r>
              <a:rPr lang="en-US" b="1" dirty="0" smtClean="0"/>
              <a:t> </a:t>
            </a:r>
            <a:r>
              <a:rPr lang="en-US" b="1" dirty="0" smtClean="0"/>
              <a:t>report</a:t>
            </a:r>
            <a:endParaRPr lang="en-US" b="1" dirty="0"/>
          </a:p>
        </p:txBody>
      </p:sp>
      <p:sp>
        <p:nvSpPr>
          <p:cNvPr id="3" name="Subtitle 2"/>
          <p:cNvSpPr>
            <a:spLocks noGrp="1"/>
          </p:cNvSpPr>
          <p:nvPr>
            <p:ph type="subTitle" idx="1"/>
          </p:nvPr>
        </p:nvSpPr>
        <p:spPr/>
        <p:txBody>
          <a:bodyPr/>
          <a:lstStyle/>
          <a:p>
            <a:r>
              <a:rPr lang="en-US" b="1" dirty="0" smtClean="0"/>
              <a:t>Vegetable/Flower Emerging Issues Working Group</a:t>
            </a:r>
          </a:p>
          <a:p>
            <a:r>
              <a:rPr lang="en-US" b="1" dirty="0" smtClean="0"/>
              <a:t>January 28, </a:t>
            </a:r>
            <a:r>
              <a:rPr lang="en-US" b="1" dirty="0" smtClean="0"/>
              <a:t>2017</a:t>
            </a:r>
            <a:endParaRPr lang="en-US" b="1" dirty="0"/>
          </a:p>
        </p:txBody>
      </p:sp>
    </p:spTree>
    <p:extLst>
      <p:ext uri="{BB962C8B-B14F-4D97-AF65-F5344CB8AC3E}">
        <p14:creationId xmlns:p14="http://schemas.microsoft.com/office/powerpoint/2010/main" val="229441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Commonalities of Systems Considered</a:t>
            </a:r>
            <a:endParaRPr lang="en-US" dirty="0"/>
          </a:p>
        </p:txBody>
      </p:sp>
      <p:sp>
        <p:nvSpPr>
          <p:cNvPr id="25602" name="Rectangle 3"/>
          <p:cNvSpPr>
            <a:spLocks noGrp="1" noRot="1" noChangeArrowheads="1"/>
          </p:cNvSpPr>
          <p:nvPr>
            <p:ph idx="1"/>
          </p:nvPr>
        </p:nvSpPr>
        <p:spPr/>
        <p:txBody>
          <a:bodyPr/>
          <a:lstStyle/>
          <a:p>
            <a:pPr eaLnBrk="1" hangingPunct="1">
              <a:lnSpc>
                <a:spcPct val="80000"/>
              </a:lnSpc>
            </a:pPr>
            <a:r>
              <a:rPr lang="en-US" altLang="en-US" sz="3600" dirty="0" smtClean="0">
                <a:effectLst/>
              </a:rPr>
              <a:t>Start clean and stay clean</a:t>
            </a:r>
          </a:p>
          <a:p>
            <a:pPr eaLnBrk="1" hangingPunct="1">
              <a:lnSpc>
                <a:spcPct val="80000"/>
              </a:lnSpc>
            </a:pPr>
            <a:r>
              <a:rPr lang="en-US" altLang="en-US" sz="3600" dirty="0" smtClean="0"/>
              <a:t>Document systems to maintain integrity of crop</a:t>
            </a:r>
          </a:p>
          <a:p>
            <a:pPr eaLnBrk="1" hangingPunct="1">
              <a:lnSpc>
                <a:spcPct val="80000"/>
              </a:lnSpc>
            </a:pPr>
            <a:r>
              <a:rPr lang="en-US" altLang="en-US" sz="3600" dirty="0" smtClean="0">
                <a:effectLst/>
              </a:rPr>
              <a:t>Using testing to verify system integrity</a:t>
            </a:r>
          </a:p>
          <a:p>
            <a:pPr eaLnBrk="1" hangingPunct="1">
              <a:lnSpc>
                <a:spcPct val="80000"/>
              </a:lnSpc>
            </a:pPr>
            <a:r>
              <a:rPr lang="en-US" altLang="en-US" sz="3600" dirty="0" smtClean="0"/>
              <a:t>Complicated movement patterns</a:t>
            </a:r>
            <a:endParaRPr lang="en-US" altLang="en-US" sz="3600" dirty="0" smtClean="0">
              <a:effectLst/>
            </a:endParaRPr>
          </a:p>
          <a:p>
            <a:pPr eaLnBrk="1" hangingPunct="1">
              <a:lnSpc>
                <a:spcPct val="80000"/>
              </a:lnSpc>
            </a:pPr>
            <a:endParaRPr lang="en-US" altLang="en-US" sz="1200" dirty="0" smtClean="0">
              <a:effectLst/>
              <a:latin typeface="Calibri" panose="020F0502020204030204" pitchFamily="34" charset="0"/>
            </a:endParaRPr>
          </a:p>
          <a:p>
            <a:pPr eaLnBrk="1" hangingPunct="1">
              <a:lnSpc>
                <a:spcPct val="80000"/>
              </a:lnSpc>
            </a:pPr>
            <a:endParaRPr lang="en-US" altLang="en-US" dirty="0" smtClean="0">
              <a:effectLst/>
              <a:latin typeface="Calibri" panose="020F0502020204030204" pitchFamily="34" charset="0"/>
            </a:endParaRPr>
          </a:p>
        </p:txBody>
      </p:sp>
    </p:spTree>
    <p:extLst>
      <p:ext uri="{BB962C8B-B14F-4D97-AF65-F5344CB8AC3E}">
        <p14:creationId xmlns:p14="http://schemas.microsoft.com/office/powerpoint/2010/main" val="1541359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International</a:t>
            </a:r>
            <a:r>
              <a:rPr lang="en-US" dirty="0" smtClean="0"/>
              <a:t> </a:t>
            </a:r>
            <a:r>
              <a:rPr lang="en-US" dirty="0" smtClean="0">
                <a:solidFill>
                  <a:schemeClr val="tx2"/>
                </a:solidFill>
              </a:rPr>
              <a:t>Interest in Seeds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3200" dirty="0" smtClean="0"/>
              <a:t>Recent increase in number of requirements and regulations from other countries</a:t>
            </a:r>
          </a:p>
          <a:p>
            <a:r>
              <a:rPr lang="en-US" sz="3200" dirty="0" smtClean="0"/>
              <a:t>Ongoing work to develop an international seed movement standard</a:t>
            </a:r>
          </a:p>
          <a:p>
            <a:r>
              <a:rPr lang="en-US" sz="3200" dirty="0" smtClean="0"/>
              <a:t>Seed treatment project in NAPPO</a:t>
            </a:r>
          </a:p>
          <a:p>
            <a:r>
              <a:rPr lang="en-US" sz="3200" dirty="0" smtClean="0"/>
              <a:t>Opportunity for PPQ and Seed Industry</a:t>
            </a:r>
            <a:endParaRPr lang="en-US" sz="3200" dirty="0"/>
          </a:p>
        </p:txBody>
      </p:sp>
    </p:spTree>
    <p:extLst>
      <p:ext uri="{BB962C8B-B14F-4D97-AF65-F5344CB8AC3E}">
        <p14:creationId xmlns:p14="http://schemas.microsoft.com/office/powerpoint/2010/main" val="991644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570" t="40854" r="32342" b="20440"/>
          <a:stretch/>
        </p:blipFill>
        <p:spPr>
          <a:xfrm>
            <a:off x="457200" y="3000039"/>
            <a:ext cx="8686800" cy="3857961"/>
          </a:xfrm>
          <a:prstGeom prst="rect">
            <a:avLst/>
          </a:prstGeom>
        </p:spPr>
      </p:pic>
      <p:sp>
        <p:nvSpPr>
          <p:cNvPr id="2" name="Title 1"/>
          <p:cNvSpPr>
            <a:spLocks noGrp="1"/>
          </p:cNvSpPr>
          <p:nvPr>
            <p:ph type="title"/>
          </p:nvPr>
        </p:nvSpPr>
        <p:spPr/>
        <p:txBody>
          <a:bodyPr/>
          <a:lstStyle/>
          <a:p>
            <a:r>
              <a:rPr lang="en-US" dirty="0" smtClean="0"/>
              <a:t>A New Approach</a:t>
            </a:r>
            <a:endParaRPr lang="en-US" dirty="0"/>
          </a:p>
        </p:txBody>
      </p:sp>
      <p:sp>
        <p:nvSpPr>
          <p:cNvPr id="3" name="Content Placeholder 2"/>
          <p:cNvSpPr>
            <a:spLocks noGrp="1"/>
          </p:cNvSpPr>
          <p:nvPr>
            <p:ph idx="1"/>
          </p:nvPr>
        </p:nvSpPr>
        <p:spPr/>
        <p:txBody>
          <a:bodyPr>
            <a:normAutofit/>
          </a:bodyPr>
          <a:lstStyle/>
          <a:p>
            <a:r>
              <a:rPr lang="en-US" b="1" dirty="0" smtClean="0"/>
              <a:t>Re</a:t>
            </a:r>
            <a:r>
              <a:rPr lang="en-US" dirty="0" smtClean="0"/>
              <a:t>gulatory </a:t>
            </a:r>
            <a:r>
              <a:rPr lang="en-US" b="1" dirty="0" smtClean="0"/>
              <a:t>Fr</a:t>
            </a:r>
            <a:r>
              <a:rPr lang="en-US" dirty="0" smtClean="0"/>
              <a:t>amework for </a:t>
            </a:r>
            <a:r>
              <a:rPr lang="en-US" b="1" dirty="0"/>
              <a:t>S</a:t>
            </a:r>
            <a:r>
              <a:rPr lang="en-US" dirty="0" smtClean="0"/>
              <a:t>eed </a:t>
            </a:r>
            <a:r>
              <a:rPr lang="en-US" b="1" dirty="0" smtClean="0"/>
              <a:t>H</a:t>
            </a:r>
            <a:r>
              <a:rPr lang="en-US" dirty="0" smtClean="0"/>
              <a:t>ealth (</a:t>
            </a:r>
            <a:r>
              <a:rPr lang="en-US" dirty="0" err="1" smtClean="0"/>
              <a:t>ReFreSH</a:t>
            </a:r>
            <a:r>
              <a:rPr lang="en-US" dirty="0" smtClean="0"/>
              <a:t>)</a:t>
            </a:r>
          </a:p>
          <a:p>
            <a:r>
              <a:rPr lang="en-US" dirty="0" smtClean="0"/>
              <a:t>Risk-, science-based systems approach</a:t>
            </a:r>
          </a:p>
          <a:p>
            <a:r>
              <a:rPr lang="en-US" dirty="0" smtClean="0"/>
              <a:t>Work within current seed trade model</a:t>
            </a:r>
          </a:p>
          <a:p>
            <a:r>
              <a:rPr lang="en-US" dirty="0" smtClean="0"/>
              <a:t>Leverage industry best practices</a:t>
            </a:r>
          </a:p>
          <a:p>
            <a:r>
              <a:rPr lang="en-US" dirty="0" smtClean="0"/>
              <a:t>Promote global adoption </a:t>
            </a:r>
            <a:br>
              <a:rPr lang="en-US" dirty="0" smtClean="0"/>
            </a:br>
            <a:r>
              <a:rPr lang="en-US" dirty="0" smtClean="0"/>
              <a:t>of seed trade framework</a:t>
            </a:r>
            <a:endParaRPr lang="en-US" dirty="0"/>
          </a:p>
        </p:txBody>
      </p:sp>
    </p:spTree>
    <p:extLst>
      <p:ext uri="{BB962C8B-B14F-4D97-AF65-F5344CB8AC3E}">
        <p14:creationId xmlns:p14="http://schemas.microsoft.com/office/powerpoint/2010/main" val="74199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ReFreSH</a:t>
            </a:r>
            <a:r>
              <a:rPr lang="en-US" dirty="0" smtClean="0"/>
              <a:t>-Clean Seed “Passport”</a:t>
            </a:r>
            <a:endParaRPr lang="en-US" dirty="0"/>
          </a:p>
        </p:txBody>
      </p:sp>
      <p:sp>
        <p:nvSpPr>
          <p:cNvPr id="3" name="Content Placeholder 2"/>
          <p:cNvSpPr>
            <a:spLocks noGrp="1"/>
          </p:cNvSpPr>
          <p:nvPr>
            <p:ph idx="1"/>
          </p:nvPr>
        </p:nvSpPr>
        <p:spPr/>
        <p:txBody>
          <a:bodyPr>
            <a:normAutofit/>
          </a:bodyPr>
          <a:lstStyle/>
          <a:p>
            <a:r>
              <a:rPr lang="en-US" sz="3200" dirty="0" smtClean="0"/>
              <a:t>Participating company will be issued a clean seed document </a:t>
            </a:r>
          </a:p>
          <a:p>
            <a:r>
              <a:rPr lang="en-US" sz="3200" dirty="0" smtClean="0"/>
              <a:t>Production process will be certified/accredited at each stage</a:t>
            </a:r>
          </a:p>
          <a:p>
            <a:r>
              <a:rPr lang="en-US" sz="3200" dirty="0" smtClean="0"/>
              <a:t>Industry required to report pests</a:t>
            </a:r>
          </a:p>
          <a:p>
            <a:r>
              <a:rPr lang="en-US" sz="3200" dirty="0" smtClean="0"/>
              <a:t>Goal: Facilitate safer global movement of clean seed</a:t>
            </a:r>
            <a:endParaRPr lang="en-US" sz="3200" dirty="0"/>
          </a:p>
        </p:txBody>
      </p:sp>
    </p:spTree>
    <p:extLst>
      <p:ext uri="{BB962C8B-B14F-4D97-AF65-F5344CB8AC3E}">
        <p14:creationId xmlns:p14="http://schemas.microsoft.com/office/powerpoint/2010/main" val="3409526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44930871"/>
              </p:ext>
            </p:extLst>
          </p:nvPr>
        </p:nvGraphicFramePr>
        <p:xfrm>
          <a:off x="1676400" y="1492821"/>
          <a:ext cx="56388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4000" b="0" dirty="0" smtClean="0"/>
              <a:t>Certification/Accreditation Process</a:t>
            </a:r>
            <a:endParaRPr lang="en-US" sz="40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211526"/>
              </p:ext>
            </p:extLst>
          </p:nvPr>
        </p:nvGraphicFramePr>
        <p:xfrm>
          <a:off x="571500" y="2588419"/>
          <a:ext cx="82296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6085" name="Rectangle 5"/>
          <p:cNvSpPr>
            <a:spLocks noChangeArrowheads="1"/>
          </p:cNvSpPr>
          <p:nvPr/>
        </p:nvSpPr>
        <p:spPr bwMode="auto">
          <a:xfrm>
            <a:off x="762000" y="1600200"/>
            <a:ext cx="7848600" cy="762000"/>
          </a:xfrm>
          <a:prstGeom prst="rect">
            <a:avLst/>
          </a:prstGeom>
          <a:noFill/>
          <a:ln w="9525">
            <a:noFill/>
            <a:miter lim="800000"/>
            <a:headEnd/>
            <a:tailEnd/>
          </a:ln>
          <a:effectLst/>
        </p:spPr>
        <p:txBody>
          <a:bodyPr/>
          <a:lstStyle/>
          <a:p>
            <a:pPr eaLnBrk="1" hangingPunct="1">
              <a:defRPr/>
            </a:pPr>
            <a:endParaRPr lang="en-US" sz="3600" b="1" dirty="0">
              <a:solidFill>
                <a:schemeClr val="tx2"/>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1429839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ReFreSH</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361079"/>
              </p:ext>
            </p:extLst>
          </p:nvPr>
        </p:nvGraphicFramePr>
        <p:xfrm>
          <a:off x="457200" y="1811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342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solidFill>
                  <a:schemeClr val="tx1"/>
                </a:solidFill>
              </a:rPr>
              <a:t>ReFreSH</a:t>
            </a:r>
            <a:endParaRPr lang="en-US" sz="28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079328"/>
              </p:ext>
            </p:extLst>
          </p:nvPr>
        </p:nvGraphicFramePr>
        <p:xfrm>
          <a:off x="457200" y="13716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485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Needs</a:t>
            </a:r>
            <a:endParaRPr lang="en-US" dirty="0"/>
          </a:p>
        </p:txBody>
      </p:sp>
      <p:sp>
        <p:nvSpPr>
          <p:cNvPr id="3" name="Content Placeholder 2"/>
          <p:cNvSpPr>
            <a:spLocks noGrp="1"/>
          </p:cNvSpPr>
          <p:nvPr>
            <p:ph idx="1"/>
          </p:nvPr>
        </p:nvSpPr>
        <p:spPr/>
        <p:txBody>
          <a:bodyPr>
            <a:normAutofit/>
          </a:bodyPr>
          <a:lstStyle/>
          <a:p>
            <a:r>
              <a:rPr lang="en-US" sz="3600" dirty="0" smtClean="0"/>
              <a:t>Seed production practices</a:t>
            </a:r>
          </a:p>
          <a:p>
            <a:r>
              <a:rPr lang="en-US" sz="3600" dirty="0" smtClean="0"/>
              <a:t>Global production areas and typical movement patterns</a:t>
            </a:r>
          </a:p>
          <a:p>
            <a:r>
              <a:rPr lang="en-US" sz="3600" dirty="0" smtClean="0"/>
              <a:t>Pests of high concern</a:t>
            </a:r>
          </a:p>
          <a:p>
            <a:r>
              <a:rPr lang="en-US" sz="3600" dirty="0" smtClean="0"/>
              <a:t>Differences between small and large producers</a:t>
            </a:r>
          </a:p>
          <a:p>
            <a:endParaRPr lang="en-US" dirty="0" smtClean="0"/>
          </a:p>
          <a:p>
            <a:endParaRPr lang="en-US" dirty="0" smtClean="0"/>
          </a:p>
        </p:txBody>
      </p:sp>
      <p:sp>
        <p:nvSpPr>
          <p:cNvPr id="4" name="TextBox 3"/>
          <p:cNvSpPr txBox="1"/>
          <p:nvPr/>
        </p:nvSpPr>
        <p:spPr>
          <a:xfrm>
            <a:off x="193588" y="6430318"/>
            <a:ext cx="506627" cy="369332"/>
          </a:xfrm>
          <a:prstGeom prst="rect">
            <a:avLst/>
          </a:prstGeom>
          <a:noFill/>
        </p:spPr>
        <p:txBody>
          <a:bodyPr wrap="square" rtlCol="0">
            <a:spAutoFit/>
          </a:bodyPr>
          <a:lstStyle/>
          <a:p>
            <a:fld id="{5AB89573-FEC2-480C-816B-51981534244F}" type="slidenum">
              <a:rPr lang="en-US" smtClean="0"/>
              <a:t>17</a:t>
            </a:fld>
            <a:endParaRPr lang="en-US" dirty="0"/>
          </a:p>
        </p:txBody>
      </p:sp>
    </p:spTree>
    <p:extLst>
      <p:ext uri="{BB962C8B-B14F-4D97-AF65-F5344CB8AC3E}">
        <p14:creationId xmlns:p14="http://schemas.microsoft.com/office/powerpoint/2010/main" val="1082306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Sharing Between APHIS and Industry</a:t>
            </a:r>
            <a:endParaRPr lang="en-US" dirty="0"/>
          </a:p>
        </p:txBody>
      </p:sp>
      <p:sp>
        <p:nvSpPr>
          <p:cNvPr id="3" name="Content Placeholder 2"/>
          <p:cNvSpPr>
            <a:spLocks noGrp="1"/>
          </p:cNvSpPr>
          <p:nvPr>
            <p:ph idx="1"/>
          </p:nvPr>
        </p:nvSpPr>
        <p:spPr>
          <a:xfrm>
            <a:off x="457200" y="1981200"/>
            <a:ext cx="8229600" cy="4495800"/>
          </a:xfrm>
        </p:spPr>
        <p:txBody>
          <a:bodyPr>
            <a:normAutofit/>
          </a:bodyPr>
          <a:lstStyle/>
          <a:p>
            <a:r>
              <a:rPr lang="en-US" sz="3600" dirty="0" smtClean="0"/>
              <a:t>How can industry be comfortable sharing information?</a:t>
            </a:r>
          </a:p>
          <a:p>
            <a:r>
              <a:rPr lang="en-US" sz="3600" dirty="0" smtClean="0"/>
              <a:t>Confidentiality agreements?</a:t>
            </a:r>
          </a:p>
          <a:p>
            <a:r>
              <a:rPr lang="en-US" sz="3600" dirty="0" smtClean="0"/>
              <a:t>One on one meetings?</a:t>
            </a:r>
          </a:p>
          <a:p>
            <a:endParaRPr lang="en-US" dirty="0" smtClean="0"/>
          </a:p>
          <a:p>
            <a:endParaRPr lang="en-US" dirty="0" smtClean="0"/>
          </a:p>
        </p:txBody>
      </p:sp>
      <p:sp>
        <p:nvSpPr>
          <p:cNvPr id="4" name="TextBox 3"/>
          <p:cNvSpPr txBox="1"/>
          <p:nvPr/>
        </p:nvSpPr>
        <p:spPr>
          <a:xfrm>
            <a:off x="193588" y="6430318"/>
            <a:ext cx="506627" cy="369332"/>
          </a:xfrm>
          <a:prstGeom prst="rect">
            <a:avLst/>
          </a:prstGeom>
          <a:noFill/>
        </p:spPr>
        <p:txBody>
          <a:bodyPr wrap="square" rtlCol="0">
            <a:spAutoFit/>
          </a:bodyPr>
          <a:lstStyle/>
          <a:p>
            <a:fld id="{5AB89573-FEC2-480C-816B-51981534244F}" type="slidenum">
              <a:rPr lang="en-US" smtClean="0"/>
              <a:t>18</a:t>
            </a:fld>
            <a:endParaRPr lang="en-US" dirty="0"/>
          </a:p>
        </p:txBody>
      </p:sp>
    </p:spTree>
    <p:extLst>
      <p:ext uri="{BB962C8B-B14F-4D97-AF65-F5344CB8AC3E}">
        <p14:creationId xmlns:p14="http://schemas.microsoft.com/office/powerpoint/2010/main" val="3442919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Risk</a:t>
            </a:r>
            <a:r>
              <a:rPr lang="en-US" dirty="0" smtClean="0"/>
              <a:t> </a:t>
            </a:r>
            <a:r>
              <a:rPr lang="en-US" sz="2800" dirty="0" smtClean="0"/>
              <a:t>Characterization</a:t>
            </a:r>
            <a:endParaRPr lang="en-US" sz="2800" dirty="0"/>
          </a:p>
        </p:txBody>
      </p:sp>
      <p:sp>
        <p:nvSpPr>
          <p:cNvPr id="3" name="Content Placeholder 2"/>
          <p:cNvSpPr>
            <a:spLocks noGrp="1"/>
          </p:cNvSpPr>
          <p:nvPr>
            <p:ph idx="1"/>
          </p:nvPr>
        </p:nvSpPr>
        <p:spPr/>
        <p:txBody>
          <a:bodyPr>
            <a:normAutofit/>
          </a:bodyPr>
          <a:lstStyle/>
          <a:p>
            <a:r>
              <a:rPr lang="en-US" sz="3200" dirty="0" smtClean="0"/>
              <a:t>Pathway analysis</a:t>
            </a:r>
          </a:p>
          <a:p>
            <a:r>
              <a:rPr lang="en-US" sz="3200" dirty="0" smtClean="0"/>
              <a:t>Pest risk assessment of high profile crops</a:t>
            </a:r>
          </a:p>
          <a:p>
            <a:r>
              <a:rPr lang="en-US" sz="3200" dirty="0" smtClean="0"/>
              <a:t>Determine critical quarantine pests that follow the pathway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562" y="3426940"/>
            <a:ext cx="2278438" cy="3431059"/>
          </a:xfrm>
          <a:prstGeom prst="rect">
            <a:avLst/>
          </a:prstGeom>
        </p:spPr>
      </p:pic>
    </p:spTree>
    <p:extLst>
      <p:ext uri="{BB962C8B-B14F-4D97-AF65-F5344CB8AC3E}">
        <p14:creationId xmlns:p14="http://schemas.microsoft.com/office/powerpoint/2010/main" val="179432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Topics/Issues to Cover</a:t>
            </a:r>
            <a:endParaRPr lang="en-US" b="1" dirty="0"/>
          </a:p>
        </p:txBody>
      </p:sp>
      <p:sp>
        <p:nvSpPr>
          <p:cNvPr id="3" name="Content Placeholder 2"/>
          <p:cNvSpPr>
            <a:spLocks noGrp="1"/>
          </p:cNvSpPr>
          <p:nvPr>
            <p:ph idx="1"/>
          </p:nvPr>
        </p:nvSpPr>
        <p:spPr>
          <a:xfrm>
            <a:off x="457200" y="1828800"/>
            <a:ext cx="8229600" cy="4648200"/>
          </a:xfrm>
        </p:spPr>
        <p:txBody>
          <a:bodyPr>
            <a:normAutofit/>
          </a:bodyPr>
          <a:lstStyle/>
          <a:p>
            <a:r>
              <a:rPr lang="en-US" sz="3600" dirty="0" smtClean="0"/>
              <a:t>USDA APHIS Initiatives: NSHAPP, </a:t>
            </a:r>
            <a:r>
              <a:rPr lang="en-US" sz="3600" dirty="0" err="1" smtClean="0"/>
              <a:t>ReFreSH</a:t>
            </a:r>
            <a:endParaRPr lang="en-US" sz="3600" dirty="0" smtClean="0"/>
          </a:p>
          <a:p>
            <a:r>
              <a:rPr lang="en-US" sz="3600" dirty="0" smtClean="0"/>
              <a:t>Seed ISPM: Expectations for 2017, ISF proposed activities</a:t>
            </a:r>
          </a:p>
          <a:p>
            <a:r>
              <a:rPr lang="en-US" sz="3600" dirty="0" smtClean="0"/>
              <a:t>Country </a:t>
            </a:r>
            <a:r>
              <a:rPr lang="en-US" sz="3600" dirty="0" smtClean="0"/>
              <a:t>issues: Chile, </a:t>
            </a:r>
            <a:r>
              <a:rPr lang="en-US" sz="3600" dirty="0" smtClean="0"/>
              <a:t>Brazil</a:t>
            </a:r>
            <a:endParaRPr lang="en-US" sz="3600" dirty="0"/>
          </a:p>
        </p:txBody>
      </p:sp>
    </p:spTree>
    <p:extLst>
      <p:ext uri="{BB962C8B-B14F-4D97-AF65-F5344CB8AC3E}">
        <p14:creationId xmlns:p14="http://schemas.microsoft.com/office/powerpoint/2010/main" val="74938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Needs</a:t>
            </a:r>
            <a:endParaRPr lang="en-US" dirty="0"/>
          </a:p>
        </p:txBody>
      </p:sp>
      <p:sp>
        <p:nvSpPr>
          <p:cNvPr id="3" name="Content Placeholder 2"/>
          <p:cNvSpPr>
            <a:spLocks noGrp="1"/>
          </p:cNvSpPr>
          <p:nvPr>
            <p:ph idx="1"/>
          </p:nvPr>
        </p:nvSpPr>
        <p:spPr/>
        <p:txBody>
          <a:bodyPr>
            <a:normAutofit/>
          </a:bodyPr>
          <a:lstStyle/>
          <a:p>
            <a:r>
              <a:rPr lang="en-US" sz="3600" dirty="0" smtClean="0"/>
              <a:t>Develop validated testing methods for pathogens of concern</a:t>
            </a:r>
          </a:p>
          <a:p>
            <a:r>
              <a:rPr lang="en-US" sz="3600" dirty="0" smtClean="0"/>
              <a:t>Resolve sampling question</a:t>
            </a:r>
          </a:p>
          <a:p>
            <a:r>
              <a:rPr lang="en-US" sz="3600" dirty="0" smtClean="0"/>
              <a:t>What do we do with small lots of seeds?</a:t>
            </a:r>
            <a:endParaRPr lang="en-US" sz="3600" dirty="0"/>
          </a:p>
          <a:p>
            <a:endParaRPr lang="en-US" dirty="0" smtClean="0"/>
          </a:p>
          <a:p>
            <a:endParaRPr lang="en-US" dirty="0"/>
          </a:p>
        </p:txBody>
      </p:sp>
      <p:sp>
        <p:nvSpPr>
          <p:cNvPr id="5" name="TextBox 4"/>
          <p:cNvSpPr txBox="1"/>
          <p:nvPr/>
        </p:nvSpPr>
        <p:spPr>
          <a:xfrm>
            <a:off x="193588" y="6430318"/>
            <a:ext cx="506627" cy="369332"/>
          </a:xfrm>
          <a:prstGeom prst="rect">
            <a:avLst/>
          </a:prstGeom>
          <a:noFill/>
        </p:spPr>
        <p:txBody>
          <a:bodyPr wrap="square" rtlCol="0">
            <a:spAutoFit/>
          </a:bodyPr>
          <a:lstStyle/>
          <a:p>
            <a:fld id="{D1EC05BD-AA7D-4DCF-8E36-C90A6F7B00E1}" type="slidenum">
              <a:rPr lang="en-US" smtClean="0"/>
              <a:t>20</a:t>
            </a:fld>
            <a:endParaRPr lang="en-US" dirty="0"/>
          </a:p>
        </p:txBody>
      </p:sp>
    </p:spTree>
    <p:extLst>
      <p:ext uri="{BB962C8B-B14F-4D97-AF65-F5344CB8AC3E}">
        <p14:creationId xmlns:p14="http://schemas.microsoft.com/office/powerpoint/2010/main" val="150040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Standards</a:t>
            </a:r>
            <a:endParaRPr lang="en-US" dirty="0"/>
          </a:p>
        </p:txBody>
      </p:sp>
      <p:sp>
        <p:nvSpPr>
          <p:cNvPr id="3" name="Content Placeholder 2"/>
          <p:cNvSpPr>
            <a:spLocks noGrp="1"/>
          </p:cNvSpPr>
          <p:nvPr>
            <p:ph idx="1"/>
          </p:nvPr>
        </p:nvSpPr>
        <p:spPr/>
        <p:txBody>
          <a:bodyPr>
            <a:normAutofit/>
          </a:bodyPr>
          <a:lstStyle/>
          <a:p>
            <a:r>
              <a:rPr lang="en-US" sz="3200" dirty="0" smtClean="0"/>
              <a:t>Document and evaluate production practices</a:t>
            </a:r>
          </a:p>
          <a:p>
            <a:r>
              <a:rPr lang="en-US" sz="3200" dirty="0" smtClean="0"/>
              <a:t>Evaluate current best management practices</a:t>
            </a:r>
          </a:p>
          <a:p>
            <a:pPr lvl="1"/>
            <a:r>
              <a:rPr lang="en-US" sz="3200" dirty="0" smtClean="0"/>
              <a:t>What can we build on?</a:t>
            </a:r>
            <a:endParaRPr lang="en-US" sz="3200" dirty="0"/>
          </a:p>
          <a:p>
            <a:r>
              <a:rPr lang="en-US" sz="3200" dirty="0" smtClean="0"/>
              <a:t>Identify key risk management points in production and post-harvest processing</a:t>
            </a:r>
          </a:p>
          <a:p>
            <a:r>
              <a:rPr lang="en-US" sz="3200" dirty="0" smtClean="0"/>
              <a:t>Develop standards for production and post-harvest processing and storage</a:t>
            </a:r>
          </a:p>
          <a:p>
            <a:endParaRPr lang="en-US" dirty="0" smtClean="0"/>
          </a:p>
          <a:p>
            <a:endParaRPr lang="en-US" dirty="0"/>
          </a:p>
        </p:txBody>
      </p:sp>
      <p:sp>
        <p:nvSpPr>
          <p:cNvPr id="5" name="TextBox 4"/>
          <p:cNvSpPr txBox="1"/>
          <p:nvPr/>
        </p:nvSpPr>
        <p:spPr>
          <a:xfrm>
            <a:off x="193588" y="6430318"/>
            <a:ext cx="506627" cy="369332"/>
          </a:xfrm>
          <a:prstGeom prst="rect">
            <a:avLst/>
          </a:prstGeom>
          <a:noFill/>
        </p:spPr>
        <p:txBody>
          <a:bodyPr wrap="square" rtlCol="0">
            <a:spAutoFit/>
          </a:bodyPr>
          <a:lstStyle/>
          <a:p>
            <a:fld id="{D1EC05BD-AA7D-4DCF-8E36-C90A6F7B00E1}" type="slidenum">
              <a:rPr lang="en-US" smtClean="0"/>
              <a:t>21</a:t>
            </a:fld>
            <a:endParaRPr lang="en-US" dirty="0"/>
          </a:p>
        </p:txBody>
      </p:sp>
    </p:spTree>
    <p:extLst>
      <p:ext uri="{BB962C8B-B14F-4D97-AF65-F5344CB8AC3E}">
        <p14:creationId xmlns:p14="http://schemas.microsoft.com/office/powerpoint/2010/main" val="1065733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8462554" cy="539931"/>
          </a:xfrm>
        </p:spPr>
        <p:txBody>
          <a:bodyPr>
            <a:noAutofit/>
          </a:bodyPr>
          <a:lstStyle/>
          <a:p>
            <a:r>
              <a:rPr lang="en-US" sz="4000" dirty="0" err="1" smtClean="0"/>
              <a:t>Gottwald</a:t>
            </a:r>
            <a:r>
              <a:rPr lang="en-US" sz="4000" dirty="0" smtClean="0"/>
              <a:t> Model Structure</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1" y="615586"/>
            <a:ext cx="8158972" cy="6242415"/>
          </a:xfrm>
          <a:prstGeom prst="rect">
            <a:avLst/>
          </a:prstGeom>
        </p:spPr>
      </p:pic>
    </p:spTree>
    <p:extLst>
      <p:ext uri="{BB962C8B-B14F-4D97-AF65-F5344CB8AC3E}">
        <p14:creationId xmlns:p14="http://schemas.microsoft.com/office/powerpoint/2010/main" val="26870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Leading a Global Conversation</a:t>
            </a:r>
          </a:p>
        </p:txBody>
      </p:sp>
      <p:sp>
        <p:nvSpPr>
          <p:cNvPr id="3" name="Content Placeholder 2"/>
          <p:cNvSpPr>
            <a:spLocks noGrp="1"/>
          </p:cNvSpPr>
          <p:nvPr>
            <p:ph idx="1"/>
          </p:nvPr>
        </p:nvSpPr>
        <p:spPr/>
        <p:txBody>
          <a:bodyPr>
            <a:normAutofit/>
          </a:bodyPr>
          <a:lstStyle/>
          <a:p>
            <a:r>
              <a:rPr lang="en-US" sz="2800" dirty="0" smtClean="0"/>
              <a:t>APHIS is working with other NPPOs to establish widely accepted global seed movement system that promotes a managed risk approach</a:t>
            </a:r>
          </a:p>
          <a:p>
            <a:r>
              <a:rPr lang="en-US" sz="2800" dirty="0" smtClean="0"/>
              <a:t>APHIS has had initial conversations with QUADs countries and Netherlands</a:t>
            </a:r>
          </a:p>
          <a:p>
            <a:r>
              <a:rPr lang="en-US" sz="2800" dirty="0" smtClean="0"/>
              <a:t>Initial discussions for an international NPPO meeting this year on seeds </a:t>
            </a:r>
          </a:p>
          <a:p>
            <a:endParaRPr lang="en-US" dirty="0"/>
          </a:p>
        </p:txBody>
      </p:sp>
    </p:spTree>
    <p:extLst>
      <p:ext uri="{BB962C8B-B14F-4D97-AF65-F5344CB8AC3E}">
        <p14:creationId xmlns:p14="http://schemas.microsoft.com/office/powerpoint/2010/main" val="1579011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Encouraging Industry Participation</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sz="3600" dirty="0" smtClean="0"/>
              <a:t>High industry participation key to success</a:t>
            </a:r>
          </a:p>
          <a:p>
            <a:r>
              <a:rPr lang="en-US" sz="3600" dirty="0" smtClean="0"/>
              <a:t>What can we do to encourage industry to participate?</a:t>
            </a:r>
            <a:endParaRPr lang="en-US" sz="3600" dirty="0"/>
          </a:p>
        </p:txBody>
      </p:sp>
      <p:sp>
        <p:nvSpPr>
          <p:cNvPr id="5" name="TextBox 4"/>
          <p:cNvSpPr txBox="1"/>
          <p:nvPr/>
        </p:nvSpPr>
        <p:spPr>
          <a:xfrm>
            <a:off x="193588" y="6430318"/>
            <a:ext cx="506627" cy="369332"/>
          </a:xfrm>
          <a:prstGeom prst="rect">
            <a:avLst/>
          </a:prstGeom>
          <a:noFill/>
        </p:spPr>
        <p:txBody>
          <a:bodyPr wrap="square" rtlCol="0">
            <a:spAutoFit/>
          </a:bodyPr>
          <a:lstStyle/>
          <a:p>
            <a:fld id="{C1B414C2-1ECF-44EB-9C67-364E589A643A}" type="slidenum">
              <a:rPr lang="en-US" smtClean="0"/>
              <a:t>24</a:t>
            </a:fld>
            <a:endParaRPr lang="en-US" dirty="0"/>
          </a:p>
        </p:txBody>
      </p:sp>
    </p:spTree>
    <p:extLst>
      <p:ext uri="{BB962C8B-B14F-4D97-AF65-F5344CB8AC3E}">
        <p14:creationId xmlns:p14="http://schemas.microsoft.com/office/powerpoint/2010/main" val="1600694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Pieces of the Puzzle Globally…….</a:t>
            </a:r>
            <a:endParaRPr lang="en-US" dirty="0"/>
          </a:p>
        </p:txBody>
      </p:sp>
      <p:sp>
        <p:nvSpPr>
          <p:cNvPr id="3" name="Content Placeholder 2"/>
          <p:cNvSpPr>
            <a:spLocks noGrp="1"/>
          </p:cNvSpPr>
          <p:nvPr>
            <p:ph idx="1"/>
          </p:nvPr>
        </p:nvSpPr>
        <p:spPr/>
        <p:txBody>
          <a:bodyPr/>
          <a:lstStyle/>
          <a:p>
            <a:r>
              <a:rPr lang="en-US" sz="3200" dirty="0" smtClean="0"/>
              <a:t>Seed industry (ASTA, NSAs, SAA, ISF)</a:t>
            </a:r>
          </a:p>
          <a:p>
            <a:r>
              <a:rPr lang="en-US" sz="3200" dirty="0" smtClean="0"/>
              <a:t>Other seed accreditation/certification systems and organizations (GSPP, NAKT, NSHS, ISHI-Veg, etc.)</a:t>
            </a:r>
          </a:p>
          <a:p>
            <a:r>
              <a:rPr lang="en-US" sz="3200" dirty="0" smtClean="0"/>
              <a:t>Other governments/NPPOs</a:t>
            </a:r>
          </a:p>
          <a:p>
            <a:r>
              <a:rPr lang="en-US" sz="3200" dirty="0" smtClean="0"/>
              <a:t>NAPPO, EPPO, IPPC</a:t>
            </a:r>
          </a:p>
          <a:p>
            <a:endParaRPr lang="en-US" dirty="0" smtClean="0"/>
          </a:p>
          <a:p>
            <a:endParaRPr lang="en-US" dirty="0"/>
          </a:p>
        </p:txBody>
      </p:sp>
    </p:spTree>
    <p:extLst>
      <p:ext uri="{BB962C8B-B14F-4D97-AF65-F5344CB8AC3E}">
        <p14:creationId xmlns:p14="http://schemas.microsoft.com/office/powerpoint/2010/main" val="3858749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152900" cy="1183341"/>
          </a:xfrm>
        </p:spPr>
        <p:txBody>
          <a:bodyPr>
            <a:normAutofit fontScale="90000"/>
          </a:bodyPr>
          <a:lstStyle/>
          <a:p>
            <a:r>
              <a:rPr lang="en-US" dirty="0" smtClean="0"/>
              <a:t>Benefits of a Seed Health Framework</a:t>
            </a:r>
            <a:endParaRPr lang="en-US" dirty="0"/>
          </a:p>
        </p:txBody>
      </p:sp>
      <p:sp>
        <p:nvSpPr>
          <p:cNvPr id="3" name="Content Placeholder 2"/>
          <p:cNvSpPr>
            <a:spLocks noGrp="1"/>
          </p:cNvSpPr>
          <p:nvPr>
            <p:ph idx="1"/>
          </p:nvPr>
        </p:nvSpPr>
        <p:spPr>
          <a:xfrm>
            <a:off x="457200" y="2272551"/>
            <a:ext cx="4152900" cy="4297363"/>
          </a:xfrm>
        </p:spPr>
        <p:txBody>
          <a:bodyPr>
            <a:normAutofit/>
          </a:bodyPr>
          <a:lstStyle/>
          <a:p>
            <a:r>
              <a:rPr lang="en-US" sz="2800" dirty="0"/>
              <a:t>More predictable, technically justified </a:t>
            </a:r>
            <a:r>
              <a:rPr lang="en-US" sz="2800" dirty="0" smtClean="0"/>
              <a:t>requirements</a:t>
            </a:r>
          </a:p>
          <a:p>
            <a:r>
              <a:rPr lang="en-US" sz="2800" dirty="0" smtClean="0"/>
              <a:t>Faster </a:t>
            </a:r>
            <a:r>
              <a:rPr lang="en-US" sz="2800" dirty="0"/>
              <a:t>and easier movement of </a:t>
            </a:r>
            <a:r>
              <a:rPr lang="en-US" sz="2800" dirty="0" smtClean="0"/>
              <a:t>seeds</a:t>
            </a:r>
          </a:p>
          <a:p>
            <a:r>
              <a:rPr lang="en-US" sz="2800" dirty="0" smtClean="0"/>
              <a:t>Lower risk of seed transmitted disease</a:t>
            </a:r>
            <a:endParaRPr lang="en-US" sz="2800" dirty="0"/>
          </a:p>
          <a:p>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flipV="1">
            <a:off x="3984793" y="1698791"/>
            <a:ext cx="6115600" cy="4202816"/>
          </a:xfrm>
          <a:prstGeom prst="rect">
            <a:avLst/>
          </a:prstGeom>
        </p:spPr>
      </p:pic>
    </p:spTree>
    <p:extLst>
      <p:ext uri="{BB962C8B-B14F-4D97-AF65-F5344CB8AC3E}">
        <p14:creationId xmlns:p14="http://schemas.microsoft.com/office/powerpoint/2010/main" val="417850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dirty="0"/>
          </a:p>
        </p:txBody>
      </p:sp>
      <p:sp>
        <p:nvSpPr>
          <p:cNvPr id="3" name="Content Placeholder 2"/>
          <p:cNvSpPr>
            <a:spLocks noGrp="1"/>
          </p:cNvSpPr>
          <p:nvPr>
            <p:ph idx="1"/>
          </p:nvPr>
        </p:nvSpPr>
        <p:spPr/>
        <p:txBody>
          <a:bodyPr>
            <a:normAutofit/>
          </a:bodyPr>
          <a:lstStyle/>
          <a:p>
            <a:r>
              <a:rPr lang="en-US" sz="2000" dirty="0" smtClean="0"/>
              <a:t>A joint APHIS-ASTA committee is being established to develop the concept and program: </a:t>
            </a:r>
          </a:p>
          <a:p>
            <a:pPr lvl="1"/>
            <a:r>
              <a:rPr lang="en-US" b="1" dirty="0" smtClean="0"/>
              <a:t>ASTA/Industry:</a:t>
            </a:r>
          </a:p>
          <a:p>
            <a:pPr lvl="2"/>
            <a:r>
              <a:rPr lang="en-US" sz="2000" dirty="0" smtClean="0"/>
              <a:t>Scott Heuchelin, Laurel Carter, Samantha Thomas, Ric Dunkle/Kelly Crist, Eric Nelson, Brad Peters, Claudia </a:t>
            </a:r>
            <a:r>
              <a:rPr lang="en-US" sz="2000" dirty="0" err="1" smtClean="0"/>
              <a:t>Nari</a:t>
            </a:r>
            <a:r>
              <a:rPr lang="en-US" sz="2000" dirty="0" smtClean="0"/>
              <a:t>, Tom Moore, Tom Day, </a:t>
            </a:r>
            <a:r>
              <a:rPr lang="en-US" sz="2000" dirty="0" err="1" smtClean="0"/>
              <a:t>Marel</a:t>
            </a:r>
            <a:r>
              <a:rPr lang="en-US" sz="2000" dirty="0" smtClean="0"/>
              <a:t> </a:t>
            </a:r>
            <a:r>
              <a:rPr lang="en-US" sz="2000" dirty="0" err="1" smtClean="0"/>
              <a:t>Langrens</a:t>
            </a:r>
            <a:r>
              <a:rPr lang="en-US" sz="2000" dirty="0" smtClean="0"/>
              <a:t>, Lisa Baker, Wayne Wiebe, Tracy </a:t>
            </a:r>
            <a:r>
              <a:rPr lang="en-US" sz="2000" dirty="0" err="1" smtClean="0"/>
              <a:t>Bruns</a:t>
            </a:r>
            <a:r>
              <a:rPr lang="en-US" sz="2000" dirty="0" smtClean="0"/>
              <a:t>, Nikki Phillips</a:t>
            </a:r>
          </a:p>
          <a:p>
            <a:pPr lvl="2"/>
            <a:endParaRPr lang="en-US" sz="2000" dirty="0"/>
          </a:p>
          <a:p>
            <a:pPr lvl="1"/>
            <a:r>
              <a:rPr lang="en-US" b="1" dirty="0" smtClean="0"/>
              <a:t>APHIS: </a:t>
            </a:r>
          </a:p>
          <a:p>
            <a:pPr lvl="2"/>
            <a:r>
              <a:rPr lang="en-US" sz="2000" dirty="0" smtClean="0"/>
              <a:t>Angela </a:t>
            </a:r>
            <a:r>
              <a:rPr lang="en-US" sz="2000" dirty="0" err="1" smtClean="0"/>
              <a:t>McMellen-Brannigan</a:t>
            </a:r>
            <a:r>
              <a:rPr lang="en-US" sz="2000" dirty="0" smtClean="0"/>
              <a:t>, Bob Bishop, Christina </a:t>
            </a:r>
            <a:r>
              <a:rPr lang="en-US" sz="2000" dirty="0" err="1" smtClean="0"/>
              <a:t>Devorsak</a:t>
            </a:r>
            <a:r>
              <a:rPr lang="en-US" sz="2000" dirty="0" smtClean="0"/>
              <a:t>, Matt Messenger, Sarika Negi, Don Seaver, Indira Singh,, </a:t>
            </a:r>
            <a:r>
              <a:rPr lang="en-US" sz="2000" dirty="0" err="1" smtClean="0"/>
              <a:t>Shalaja</a:t>
            </a:r>
            <a:r>
              <a:rPr lang="en-US" sz="2000" dirty="0" smtClean="0"/>
              <a:t> </a:t>
            </a:r>
            <a:r>
              <a:rPr lang="en-US" sz="2000" dirty="0" err="1" smtClean="0"/>
              <a:t>Rabindran</a:t>
            </a:r>
            <a:endParaRPr lang="en-US" sz="2000" dirty="0"/>
          </a:p>
        </p:txBody>
      </p:sp>
    </p:spTree>
    <p:extLst>
      <p:ext uri="{BB962C8B-B14F-4D97-AF65-F5344CB8AC3E}">
        <p14:creationId xmlns:p14="http://schemas.microsoft.com/office/powerpoint/2010/main" val="3707765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3200" dirty="0" smtClean="0"/>
              <a:t>Develop concept document</a:t>
            </a:r>
          </a:p>
          <a:p>
            <a:r>
              <a:rPr lang="en-US" sz="3200" dirty="0" smtClean="0"/>
              <a:t>Seek wider support within seed industry (ASTA, SAA, ISF)</a:t>
            </a:r>
          </a:p>
          <a:p>
            <a:r>
              <a:rPr lang="en-US" sz="3200" dirty="0" smtClean="0"/>
              <a:t>Validate </a:t>
            </a:r>
            <a:r>
              <a:rPr lang="en-US" sz="3200" dirty="0" err="1" smtClean="0"/>
              <a:t>Gottwald</a:t>
            </a:r>
            <a:r>
              <a:rPr lang="en-US" sz="3200" dirty="0" smtClean="0"/>
              <a:t> risk characterization model</a:t>
            </a:r>
          </a:p>
          <a:p>
            <a:r>
              <a:rPr lang="en-US" sz="3200" dirty="0" smtClean="0"/>
              <a:t>Develop international pilot program (APHIS)</a:t>
            </a:r>
          </a:p>
          <a:p>
            <a:pPr marL="0" indent="0">
              <a:buNone/>
            </a:pPr>
            <a:endParaRPr lang="en-US" dirty="0" smtClean="0"/>
          </a:p>
          <a:p>
            <a:endParaRPr lang="en-US" dirty="0"/>
          </a:p>
        </p:txBody>
      </p:sp>
    </p:spTree>
    <p:extLst>
      <p:ext uri="{BB962C8B-B14F-4D97-AF65-F5344CB8AC3E}">
        <p14:creationId xmlns:p14="http://schemas.microsoft.com/office/powerpoint/2010/main" val="3051627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Seed ISPM</a:t>
            </a:r>
            <a:endParaRPr lang="en-US" b="1" dirty="0"/>
          </a:p>
        </p:txBody>
      </p:sp>
      <p:sp>
        <p:nvSpPr>
          <p:cNvPr id="3" name="Content Placeholder 2"/>
          <p:cNvSpPr>
            <a:spLocks noGrp="1"/>
          </p:cNvSpPr>
          <p:nvPr>
            <p:ph idx="1"/>
          </p:nvPr>
        </p:nvSpPr>
        <p:spPr/>
        <p:txBody>
          <a:bodyPr/>
          <a:lstStyle/>
          <a:p>
            <a:r>
              <a:rPr lang="en-US" b="1" dirty="0" smtClean="0"/>
              <a:t>Status: </a:t>
            </a:r>
            <a:r>
              <a:rPr lang="en-US" dirty="0" smtClean="0"/>
              <a:t>went out for round 2 of country consultation last July1-Sept 30; Steward (Nikko Horn, Netherlands PPO) revised the standard; Standards Committee met last November and decided to move the revised standard forward to the next CPM (12) for adoption</a:t>
            </a:r>
          </a:p>
          <a:p>
            <a:r>
              <a:rPr lang="en-US" dirty="0" smtClean="0"/>
              <a:t>CPM 12 meets in Incheon, Republic of Korea April 4-11, 2017</a:t>
            </a:r>
          </a:p>
          <a:p>
            <a:r>
              <a:rPr lang="en-US" dirty="0" smtClean="0"/>
              <a:t>Countries will have a 1 year period to prepare to implement</a:t>
            </a:r>
          </a:p>
          <a:p>
            <a:r>
              <a:rPr lang="en-US" dirty="0" smtClean="0"/>
              <a:t>Next steps: develop instructional materials, organize international training sessions</a:t>
            </a:r>
          </a:p>
          <a:p>
            <a:endParaRPr lang="en-US" b="1" dirty="0"/>
          </a:p>
        </p:txBody>
      </p:sp>
    </p:spTree>
    <p:extLst>
      <p:ext uri="{BB962C8B-B14F-4D97-AF65-F5344CB8AC3E}">
        <p14:creationId xmlns:p14="http://schemas.microsoft.com/office/powerpoint/2010/main" val="793233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ReFreSH</a:t>
            </a:r>
            <a:endParaRPr lang="en-US" b="1" dirty="0"/>
          </a:p>
        </p:txBody>
      </p:sp>
      <p:sp>
        <p:nvSpPr>
          <p:cNvPr id="3" name="Content Placeholder 2"/>
          <p:cNvSpPr>
            <a:spLocks noGrp="1"/>
          </p:cNvSpPr>
          <p:nvPr>
            <p:ph idx="1"/>
          </p:nvPr>
        </p:nvSpPr>
        <p:spPr/>
        <p:txBody>
          <a:bodyPr/>
          <a:lstStyle/>
          <a:p>
            <a:r>
              <a:rPr lang="en-US" b="1" dirty="0" err="1" smtClean="0"/>
              <a:t>ReFreSH</a:t>
            </a:r>
            <a:r>
              <a:rPr lang="en-US" b="1" dirty="0" smtClean="0"/>
              <a:t> </a:t>
            </a:r>
            <a:r>
              <a:rPr lang="en-US" dirty="0" smtClean="0"/>
              <a:t>= Regulatory Framework for Seed Health</a:t>
            </a:r>
          </a:p>
          <a:p>
            <a:r>
              <a:rPr lang="en-US" dirty="0"/>
              <a:t>N</a:t>
            </a:r>
            <a:r>
              <a:rPr lang="en-US" dirty="0" smtClean="0"/>
              <a:t>ew APHIS initiative that will focus on regulating seed via recognition of seed quality management practices that reduce/manage phytosanitary risk rather than regulating each consignment/shipment</a:t>
            </a:r>
          </a:p>
          <a:p>
            <a:r>
              <a:rPr lang="en-US" dirty="0" smtClean="0"/>
              <a:t>Foundation of program will be accreditation of seed companies based on their seed QM practices and their overall capacity to manage phytosanitary risk</a:t>
            </a:r>
          </a:p>
          <a:p>
            <a:r>
              <a:rPr lang="en-US" dirty="0" smtClean="0"/>
              <a:t>The new seed ISPM, once adopted, will provide an overall framework for this approach</a:t>
            </a:r>
          </a:p>
          <a:p>
            <a:endParaRPr lang="en-US" dirty="0"/>
          </a:p>
        </p:txBody>
      </p:sp>
    </p:spTree>
    <p:extLst>
      <p:ext uri="{BB962C8B-B14F-4D97-AF65-F5344CB8AC3E}">
        <p14:creationId xmlns:p14="http://schemas.microsoft.com/office/powerpoint/2010/main" val="2656815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Seed ISPM</a:t>
            </a:r>
            <a:endParaRPr lang="en-US" b="1" dirty="0"/>
          </a:p>
        </p:txBody>
      </p:sp>
      <p:sp>
        <p:nvSpPr>
          <p:cNvPr id="3" name="Content Placeholder 2"/>
          <p:cNvSpPr>
            <a:spLocks noGrp="1"/>
          </p:cNvSpPr>
          <p:nvPr>
            <p:ph idx="1"/>
          </p:nvPr>
        </p:nvSpPr>
        <p:spPr/>
        <p:txBody>
          <a:bodyPr/>
          <a:lstStyle/>
          <a:p>
            <a:r>
              <a:rPr lang="en-US" b="1" dirty="0" smtClean="0"/>
              <a:t>ISF plans: </a:t>
            </a:r>
          </a:p>
          <a:p>
            <a:pPr lvl="1"/>
            <a:r>
              <a:rPr lang="en-US" dirty="0" smtClean="0"/>
              <a:t>Develop a manual based on the seed ISPM</a:t>
            </a:r>
          </a:p>
          <a:p>
            <a:pPr lvl="1"/>
            <a:r>
              <a:rPr lang="en-US" dirty="0" smtClean="0"/>
              <a:t>Organize a “thematic day” to be held in Budapest May 25, right after the ISF congress</a:t>
            </a:r>
          </a:p>
          <a:p>
            <a:pPr lvl="1"/>
            <a:r>
              <a:rPr lang="en-US" dirty="0" smtClean="0"/>
              <a:t>Tom Moore (U.S. member of the ISF Phytosanitary Committee) will be involved!</a:t>
            </a:r>
          </a:p>
          <a:p>
            <a:pPr lvl="2"/>
            <a:r>
              <a:rPr lang="en-US" dirty="0" smtClean="0"/>
              <a:t>Dennis Johnson is now the steward of the ISF Phytosanitary Committee (replaced </a:t>
            </a:r>
            <a:r>
              <a:rPr lang="en-US" dirty="0" err="1" smtClean="0"/>
              <a:t>Radha</a:t>
            </a:r>
            <a:r>
              <a:rPr lang="en-US" dirty="0" smtClean="0"/>
              <a:t>)</a:t>
            </a:r>
          </a:p>
          <a:p>
            <a:r>
              <a:rPr lang="en-US" b="1" dirty="0" smtClean="0"/>
              <a:t>ASTA plans:</a:t>
            </a:r>
          </a:p>
          <a:p>
            <a:pPr lvl="1"/>
            <a:r>
              <a:rPr lang="en-US" dirty="0" smtClean="0"/>
              <a:t>Support ISF activities</a:t>
            </a:r>
          </a:p>
          <a:p>
            <a:pPr lvl="1"/>
            <a:r>
              <a:rPr lang="en-US" dirty="0" smtClean="0"/>
              <a:t>Technical sessions: SAA, NAPPO, COSAVE</a:t>
            </a:r>
          </a:p>
          <a:p>
            <a:pPr lvl="1"/>
            <a:endParaRPr lang="en-US" b="1" dirty="0"/>
          </a:p>
        </p:txBody>
      </p:sp>
    </p:spTree>
    <p:extLst>
      <p:ext uri="{BB962C8B-B14F-4D97-AF65-F5344CB8AC3E}">
        <p14:creationId xmlns:p14="http://schemas.microsoft.com/office/powerpoint/2010/main" val="2574466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b="1" dirty="0" smtClean="0"/>
              <a:t>Country Issues</a:t>
            </a:r>
            <a:endParaRPr lang="en-US" b="1" dirty="0"/>
          </a:p>
        </p:txBody>
      </p:sp>
      <p:sp>
        <p:nvSpPr>
          <p:cNvPr id="3" name="Content Placeholder 2"/>
          <p:cNvSpPr>
            <a:spLocks noGrp="1"/>
          </p:cNvSpPr>
          <p:nvPr>
            <p:ph idx="1"/>
          </p:nvPr>
        </p:nvSpPr>
        <p:spPr>
          <a:xfrm>
            <a:off x="533400" y="1143000"/>
            <a:ext cx="8229600" cy="5257800"/>
          </a:xfrm>
        </p:spPr>
        <p:txBody>
          <a:bodyPr/>
          <a:lstStyle/>
          <a:p>
            <a:r>
              <a:rPr lang="en-US" b="1" dirty="0" smtClean="0"/>
              <a:t>Chile: </a:t>
            </a:r>
            <a:r>
              <a:rPr lang="en-US" dirty="0" smtClean="0"/>
              <a:t>SAG accepted all our proposals except one: CGMMV</a:t>
            </a:r>
          </a:p>
          <a:p>
            <a:pPr lvl="1"/>
            <a:r>
              <a:rPr lang="en-US" dirty="0" smtClean="0"/>
              <a:t>SAG will still require certification based on inspection and sampling of asymptomatic plants </a:t>
            </a:r>
            <a:r>
              <a:rPr lang="en-US" b="1" dirty="0" smtClean="0"/>
              <a:t>OR </a:t>
            </a:r>
            <a:r>
              <a:rPr lang="en-US" dirty="0" smtClean="0"/>
              <a:t>a seed test</a:t>
            </a:r>
          </a:p>
          <a:p>
            <a:pPr lvl="1"/>
            <a:r>
              <a:rPr lang="en-US" dirty="0" smtClean="0"/>
              <a:t>SAG indicated that it will accept a technical justification to discontinue sampling/testing of asymptomatic plants if one can be found</a:t>
            </a:r>
            <a:endParaRPr lang="en-US" dirty="0"/>
          </a:p>
          <a:p>
            <a:r>
              <a:rPr lang="en-US" b="1" dirty="0" smtClean="0"/>
              <a:t>Brazil:</a:t>
            </a:r>
            <a:r>
              <a:rPr lang="en-US" dirty="0" smtClean="0"/>
              <a:t> New Normative 16 to enter into force Feb 27; MAPA received additional analyses provided by ASTA and still analyzing/considering this info</a:t>
            </a:r>
          </a:p>
          <a:p>
            <a:pPr lvl="1"/>
            <a:r>
              <a:rPr lang="en-US" dirty="0" smtClean="0"/>
              <a:t>Just published a new norm for regulation of seed for </a:t>
            </a:r>
            <a:r>
              <a:rPr lang="en-US" smtClean="0"/>
              <a:t>research </a:t>
            </a:r>
            <a:r>
              <a:rPr lang="en-US" smtClean="0"/>
              <a:t>purposes (NI 52); </a:t>
            </a:r>
            <a:r>
              <a:rPr lang="en-US" dirty="0" smtClean="0"/>
              <a:t>we are analyzing and intend to provide APHIS and MAPA comments</a:t>
            </a:r>
          </a:p>
          <a:p>
            <a:pPr lvl="1"/>
            <a:r>
              <a:rPr lang="en-US" dirty="0" smtClean="0"/>
              <a:t>Still trying to organize a meeting with MAPA before NI 16 enters into force</a:t>
            </a:r>
            <a:endParaRPr lang="en-US" dirty="0"/>
          </a:p>
        </p:txBody>
      </p:sp>
    </p:spTree>
    <p:extLst>
      <p:ext uri="{BB962C8B-B14F-4D97-AF65-F5344CB8AC3E}">
        <p14:creationId xmlns:p14="http://schemas.microsoft.com/office/powerpoint/2010/main" val="2039997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310799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1566" t="2545" r="4639" b="6107"/>
          <a:stretch>
            <a:fillRect/>
          </a:stretch>
        </p:blipFill>
        <p:spPr bwMode="auto">
          <a:xfrm>
            <a:off x="0" y="1102821"/>
            <a:ext cx="8980488"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Forty Years of Seed Trade</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68876" y="6430318"/>
            <a:ext cx="395416" cy="369332"/>
          </a:xfrm>
          <a:prstGeom prst="rect">
            <a:avLst/>
          </a:prstGeom>
          <a:noFill/>
        </p:spPr>
        <p:txBody>
          <a:bodyPr wrap="square" rtlCol="0">
            <a:spAutoFit/>
          </a:bodyPr>
          <a:lstStyle/>
          <a:p>
            <a:fld id="{6DDD2462-63F0-46C3-A128-C82A60B65DA8}" type="slidenum">
              <a:rPr lang="en-US" smtClean="0"/>
              <a:t>4</a:t>
            </a:fld>
            <a:endParaRPr lang="en-US" dirty="0"/>
          </a:p>
        </p:txBody>
      </p:sp>
    </p:spTree>
    <p:extLst>
      <p:ext uri="{BB962C8B-B14F-4D97-AF65-F5344CB8AC3E}">
        <p14:creationId xmlns:p14="http://schemas.microsoft.com/office/powerpoint/2010/main" val="159116990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cdevorshak\AppData\Local\Microsoft\Windows\Temporary Internet Files\Content.IE5\GR0YZ5VY\world_map[2].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0452" r="10414" b="5605"/>
          <a:stretch>
            <a:fillRect/>
          </a:stretch>
        </p:blipFill>
        <p:spPr bwMode="auto">
          <a:xfrm>
            <a:off x="68450" y="1477026"/>
            <a:ext cx="9021762"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a:spLocks noChangeArrowheads="1"/>
          </p:cNvSpPr>
          <p:nvPr/>
        </p:nvSpPr>
        <p:spPr bwMode="auto">
          <a:xfrm>
            <a:off x="3776850" y="2926413"/>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2</a:t>
            </a:r>
          </a:p>
        </p:txBody>
      </p:sp>
      <p:sp>
        <p:nvSpPr>
          <p:cNvPr id="5" name="TextBox 13"/>
          <p:cNvSpPr txBox="1">
            <a:spLocks noChangeArrowheads="1"/>
          </p:cNvSpPr>
          <p:nvPr/>
        </p:nvSpPr>
        <p:spPr bwMode="auto">
          <a:xfrm>
            <a:off x="4281675" y="259780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5</a:t>
            </a:r>
          </a:p>
        </p:txBody>
      </p:sp>
      <p:sp>
        <p:nvSpPr>
          <p:cNvPr id="6" name="TextBox 14"/>
          <p:cNvSpPr txBox="1">
            <a:spLocks noChangeArrowheads="1"/>
          </p:cNvSpPr>
          <p:nvPr/>
        </p:nvSpPr>
        <p:spPr bwMode="auto">
          <a:xfrm>
            <a:off x="4051487" y="239618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3</a:t>
            </a:r>
          </a:p>
        </p:txBody>
      </p:sp>
      <p:sp>
        <p:nvSpPr>
          <p:cNvPr id="7" name="TextBox 16"/>
          <p:cNvSpPr txBox="1">
            <a:spLocks noChangeArrowheads="1"/>
          </p:cNvSpPr>
          <p:nvPr/>
        </p:nvSpPr>
        <p:spPr bwMode="auto">
          <a:xfrm>
            <a:off x="6593075" y="3297888"/>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4</a:t>
            </a:r>
          </a:p>
        </p:txBody>
      </p:sp>
      <p:sp>
        <p:nvSpPr>
          <p:cNvPr id="8" name="TextBox 17"/>
          <p:cNvSpPr txBox="1">
            <a:spLocks noChangeArrowheads="1"/>
          </p:cNvSpPr>
          <p:nvPr/>
        </p:nvSpPr>
        <p:spPr bwMode="auto">
          <a:xfrm>
            <a:off x="1009837" y="3039126"/>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6</a:t>
            </a:r>
          </a:p>
        </p:txBody>
      </p:sp>
      <p:sp>
        <p:nvSpPr>
          <p:cNvPr id="9" name="TextBox 18"/>
          <p:cNvSpPr txBox="1">
            <a:spLocks noChangeArrowheads="1"/>
          </p:cNvSpPr>
          <p:nvPr/>
        </p:nvSpPr>
        <p:spPr bwMode="auto">
          <a:xfrm>
            <a:off x="1313050" y="407893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dirty="0">
                <a:latin typeface="Calibri" panose="020F0502020204030204" pitchFamily="34" charset="0"/>
              </a:rPr>
              <a:t>7</a:t>
            </a:r>
          </a:p>
        </p:txBody>
      </p:sp>
      <p:cxnSp>
        <p:nvCxnSpPr>
          <p:cNvPr id="10" name="Curved Connector 9"/>
          <p:cNvCxnSpPr>
            <a:stCxn id="16" idx="1"/>
            <a:endCxn id="4" idx="1"/>
          </p:cNvCxnSpPr>
          <p:nvPr/>
        </p:nvCxnSpPr>
        <p:spPr>
          <a:xfrm rot="10800000" flipV="1">
            <a:off x="3776850" y="2905776"/>
            <a:ext cx="257175" cy="220662"/>
          </a:xfrm>
          <a:prstGeom prst="curvedConnector3">
            <a:avLst>
              <a:gd name="adj1" fmla="val 18893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6" idx="0"/>
            <a:endCxn id="7" idx="0"/>
          </p:cNvCxnSpPr>
          <p:nvPr/>
        </p:nvCxnSpPr>
        <p:spPr>
          <a:xfrm rot="16200000" flipH="1">
            <a:off x="5034150" y="1577038"/>
            <a:ext cx="901700" cy="2540000"/>
          </a:xfrm>
          <a:prstGeom prst="curvedConnector3">
            <a:avLst>
              <a:gd name="adj1" fmla="val -2532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1"/>
            <a:endCxn id="5" idx="3"/>
          </p:cNvCxnSpPr>
          <p:nvPr/>
        </p:nvCxnSpPr>
        <p:spPr>
          <a:xfrm rot="10800000">
            <a:off x="4607112" y="2797826"/>
            <a:ext cx="1985963" cy="700087"/>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4" idx="2"/>
            <a:endCxn id="6" idx="1"/>
          </p:cNvCxnSpPr>
          <p:nvPr/>
        </p:nvCxnSpPr>
        <p:spPr>
          <a:xfrm rot="5400000" flipH="1" flipV="1">
            <a:off x="3630006" y="2904982"/>
            <a:ext cx="730250" cy="112712"/>
          </a:xfrm>
          <a:prstGeom prst="curvedConnector4">
            <a:avLst>
              <a:gd name="adj1" fmla="val -31313"/>
              <a:gd name="adj2" fmla="val -4957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5" idx="2"/>
            <a:endCxn id="8" idx="2"/>
          </p:cNvCxnSpPr>
          <p:nvPr/>
        </p:nvCxnSpPr>
        <p:spPr>
          <a:xfrm rot="5400000">
            <a:off x="2588606" y="1582595"/>
            <a:ext cx="441325" cy="3271837"/>
          </a:xfrm>
          <a:prstGeom prst="curvedConnector3">
            <a:avLst>
              <a:gd name="adj1" fmla="val 1920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8" idx="1"/>
            <a:endCxn id="9" idx="1"/>
          </p:cNvCxnSpPr>
          <p:nvPr/>
        </p:nvCxnSpPr>
        <p:spPr>
          <a:xfrm rot="10800000" flipH="1" flipV="1">
            <a:off x="1009837" y="3239151"/>
            <a:ext cx="303213" cy="1039812"/>
          </a:xfrm>
          <a:prstGeom prst="curvedConnector3">
            <a:avLst>
              <a:gd name="adj1" fmla="val -7556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7"/>
          <p:cNvSpPr txBox="1">
            <a:spLocks noChangeArrowheads="1"/>
          </p:cNvSpPr>
          <p:nvPr/>
        </p:nvSpPr>
        <p:spPr bwMode="auto">
          <a:xfrm>
            <a:off x="4034025" y="270575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1</a:t>
            </a:r>
          </a:p>
        </p:txBody>
      </p:sp>
      <p:sp>
        <p:nvSpPr>
          <p:cNvPr id="2" name="Title 1"/>
          <p:cNvSpPr>
            <a:spLocks noGrp="1"/>
          </p:cNvSpPr>
          <p:nvPr>
            <p:ph type="title"/>
          </p:nvPr>
        </p:nvSpPr>
        <p:spPr/>
        <p:txBody>
          <a:bodyPr/>
          <a:lstStyle/>
          <a:p>
            <a:r>
              <a:rPr lang="en-US" dirty="0" smtClean="0"/>
              <a:t>A Complicated Trade Model</a:t>
            </a:r>
            <a:endParaRPr lang="en-US" dirty="0"/>
          </a:p>
        </p:txBody>
      </p:sp>
      <p:sp>
        <p:nvSpPr>
          <p:cNvPr id="17" name="TextBox 3101"/>
          <p:cNvSpPr txBox="1">
            <a:spLocks noChangeArrowheads="1"/>
          </p:cNvSpPr>
          <p:nvPr/>
        </p:nvSpPr>
        <p:spPr bwMode="auto">
          <a:xfrm>
            <a:off x="1605850" y="4631180"/>
            <a:ext cx="5074303" cy="1754326"/>
          </a:xfrm>
          <a:prstGeom prst="rect">
            <a:avLst/>
          </a:prstGeom>
          <a:solidFill>
            <a:schemeClr val="bg1">
              <a:alpha val="8392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200" dirty="0">
                <a:cs typeface="Arial" panose="020B0604020202020204" pitchFamily="34" charset="0"/>
              </a:rPr>
              <a:t>1.Breeding parental lines: Europe State 1</a:t>
            </a:r>
          </a:p>
          <a:p>
            <a:pPr>
              <a:spcBef>
                <a:spcPct val="0"/>
              </a:spcBef>
              <a:buClrTx/>
              <a:buFontTx/>
              <a:buNone/>
            </a:pPr>
            <a:r>
              <a:rPr lang="en-US" altLang="en-US" sz="1200" dirty="0">
                <a:cs typeface="Arial" panose="020B0604020202020204" pitchFamily="34" charset="0"/>
              </a:rPr>
              <a:t>2.Production of basic seeds: Europe State 2</a:t>
            </a:r>
          </a:p>
          <a:p>
            <a:pPr>
              <a:spcBef>
                <a:spcPct val="0"/>
              </a:spcBef>
              <a:buClrTx/>
              <a:buFontTx/>
              <a:buNone/>
            </a:pPr>
            <a:r>
              <a:rPr lang="en-US" altLang="en-US" sz="1200" dirty="0">
                <a:cs typeface="Arial" panose="020B0604020202020204" pitchFamily="34" charset="0"/>
              </a:rPr>
              <a:t>3. Treatment and manufacture of basic seeds: Europe state 1</a:t>
            </a:r>
          </a:p>
          <a:p>
            <a:pPr>
              <a:spcBef>
                <a:spcPct val="0"/>
              </a:spcBef>
              <a:buClrTx/>
              <a:buFontTx/>
              <a:buNone/>
            </a:pPr>
            <a:r>
              <a:rPr lang="en-US" altLang="en-US" sz="1200" dirty="0">
                <a:cs typeface="Arial" panose="020B0604020202020204" pitchFamily="34" charset="0"/>
              </a:rPr>
              <a:t>4. Production of hybrid seeds: China</a:t>
            </a:r>
          </a:p>
          <a:p>
            <a:pPr>
              <a:spcBef>
                <a:spcPct val="0"/>
              </a:spcBef>
              <a:buClrTx/>
              <a:buFontTx/>
              <a:buNone/>
            </a:pPr>
            <a:r>
              <a:rPr lang="en-US" altLang="en-US" sz="1200" dirty="0">
                <a:cs typeface="Arial" panose="020B0604020202020204" pitchFamily="34" charset="0"/>
              </a:rPr>
              <a:t>5. Treatment and manufacture of commercial seeds: Europe state 1</a:t>
            </a:r>
          </a:p>
          <a:p>
            <a:pPr>
              <a:spcBef>
                <a:spcPct val="0"/>
              </a:spcBef>
              <a:buClrTx/>
              <a:buFontTx/>
              <a:buNone/>
            </a:pPr>
            <a:r>
              <a:rPr lang="en-US" altLang="en-US" sz="1200" dirty="0">
                <a:cs typeface="Arial" panose="020B0604020202020204" pitchFamily="34" charset="0"/>
              </a:rPr>
              <a:t>6. Commercial packaging: USA</a:t>
            </a:r>
          </a:p>
          <a:p>
            <a:pPr>
              <a:spcBef>
                <a:spcPct val="0"/>
              </a:spcBef>
              <a:buClrTx/>
              <a:buFontTx/>
              <a:buNone/>
            </a:pPr>
            <a:r>
              <a:rPr lang="en-US" altLang="en-US" sz="1200" dirty="0">
                <a:cs typeface="Arial" panose="020B0604020202020204" pitchFamily="34" charset="0"/>
              </a:rPr>
              <a:t>7. Final market: </a:t>
            </a:r>
            <a:r>
              <a:rPr lang="en-US" altLang="en-US" sz="1200" dirty="0" smtClean="0">
                <a:cs typeface="Arial" panose="020B0604020202020204" pitchFamily="34" charset="0"/>
              </a:rPr>
              <a:t>Mexico</a:t>
            </a:r>
            <a:br>
              <a:rPr lang="en-US" altLang="en-US" sz="1200" dirty="0" smtClean="0">
                <a:cs typeface="Arial" panose="020B0604020202020204" pitchFamily="34" charset="0"/>
              </a:rPr>
            </a:br>
            <a:endParaRPr lang="en-US" altLang="en-US" sz="1200" dirty="0">
              <a:cs typeface="Arial" panose="020B0604020202020204" pitchFamily="34" charset="0"/>
            </a:endParaRPr>
          </a:p>
          <a:p>
            <a:pPr>
              <a:spcBef>
                <a:spcPct val="0"/>
              </a:spcBef>
              <a:buClrTx/>
              <a:buFontTx/>
              <a:buNone/>
            </a:pPr>
            <a:r>
              <a:rPr lang="en-US" altLang="en-US" sz="1200" i="1" dirty="0" smtClean="0">
                <a:cs typeface="Arial" panose="020B0604020202020204" pitchFamily="34" charset="0"/>
              </a:rPr>
              <a:t>*Adapted </a:t>
            </a:r>
            <a:r>
              <a:rPr lang="en-US" altLang="en-US" sz="1200" i="1" dirty="0">
                <a:cs typeface="Arial" panose="020B0604020202020204" pitchFamily="34" charset="0"/>
              </a:rPr>
              <a:t>from a presentation by Ric Dunkle, PPQ Seed Summit, 2014</a:t>
            </a:r>
          </a:p>
        </p:txBody>
      </p:sp>
    </p:spTree>
    <p:extLst>
      <p:ext uri="{BB962C8B-B14F-4D97-AF65-F5344CB8AC3E}">
        <p14:creationId xmlns:p14="http://schemas.microsoft.com/office/powerpoint/2010/main" val="2127361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Trends</a:t>
            </a:r>
            <a:endParaRPr lang="en-US" dirty="0"/>
          </a:p>
        </p:txBody>
      </p:sp>
      <p:sp>
        <p:nvSpPr>
          <p:cNvPr id="25602" name="Rectangle 3"/>
          <p:cNvSpPr>
            <a:spLocks noGrp="1" noRot="1" noChangeArrowheads="1"/>
          </p:cNvSpPr>
          <p:nvPr>
            <p:ph idx="1"/>
          </p:nvPr>
        </p:nvSpPr>
        <p:spPr/>
        <p:txBody>
          <a:bodyPr/>
          <a:lstStyle/>
          <a:p>
            <a:pPr eaLnBrk="1" hangingPunct="1">
              <a:lnSpc>
                <a:spcPct val="80000"/>
              </a:lnSpc>
            </a:pPr>
            <a:r>
              <a:rPr lang="en-US" altLang="en-US" dirty="0" smtClean="0">
                <a:effectLst/>
                <a:latin typeface="Calibri" panose="020F0502020204030204" pitchFamily="34" charset="0"/>
              </a:rPr>
              <a:t>More concern about seed as a pathway</a:t>
            </a:r>
          </a:p>
          <a:p>
            <a:pPr eaLnBrk="1" hangingPunct="1">
              <a:lnSpc>
                <a:spcPct val="80000"/>
              </a:lnSpc>
            </a:pPr>
            <a:r>
              <a:rPr lang="en-US" altLang="en-US" dirty="0" smtClean="0">
                <a:effectLst/>
                <a:latin typeface="Calibri" panose="020F0502020204030204" pitchFamily="34" charset="0"/>
              </a:rPr>
              <a:t>More testing before shipment and upon arrival</a:t>
            </a:r>
            <a:endParaRPr lang="en-US" altLang="en-US" sz="1200" dirty="0" smtClean="0">
              <a:effectLst/>
              <a:latin typeface="Calibri" panose="020F0502020204030204" pitchFamily="34" charset="0"/>
            </a:endParaRPr>
          </a:p>
          <a:p>
            <a:pPr eaLnBrk="1" hangingPunct="1">
              <a:lnSpc>
                <a:spcPct val="80000"/>
              </a:lnSpc>
            </a:pPr>
            <a:r>
              <a:rPr lang="en-US" altLang="en-US" dirty="0" smtClean="0">
                <a:effectLst/>
                <a:latin typeface="Calibri" panose="020F0502020204030204" pitchFamily="34" charset="0"/>
              </a:rPr>
              <a:t>Mother plant testing replacing field walks</a:t>
            </a:r>
          </a:p>
          <a:p>
            <a:pPr eaLnBrk="1" hangingPunct="1">
              <a:lnSpc>
                <a:spcPct val="80000"/>
              </a:lnSpc>
            </a:pPr>
            <a:r>
              <a:rPr lang="en-US" altLang="en-US" dirty="0" smtClean="0">
                <a:effectLst/>
                <a:latin typeface="Calibri" panose="020F0502020204030204" pitchFamily="34" charset="0"/>
              </a:rPr>
              <a:t>Interest in developing accreditation systems</a:t>
            </a:r>
          </a:p>
          <a:p>
            <a:pPr eaLnBrk="1" hangingPunct="1">
              <a:lnSpc>
                <a:spcPct val="80000"/>
              </a:lnSpc>
            </a:pPr>
            <a:endParaRPr lang="en-US" altLang="en-US" sz="1200" dirty="0" smtClean="0">
              <a:effectLst/>
              <a:latin typeface="Calibri" panose="020F0502020204030204" pitchFamily="34" charset="0"/>
            </a:endParaRPr>
          </a:p>
          <a:p>
            <a:pPr eaLnBrk="1" hangingPunct="1">
              <a:lnSpc>
                <a:spcPct val="80000"/>
              </a:lnSpc>
            </a:pPr>
            <a:endParaRPr lang="en-US" altLang="en-US" dirty="0" smtClean="0">
              <a:effectLst/>
              <a:latin typeface="Calibri" panose="020F0502020204030204" pitchFamily="34" charset="0"/>
            </a:endParaRPr>
          </a:p>
        </p:txBody>
      </p:sp>
      <p:sp>
        <p:nvSpPr>
          <p:cNvPr id="4" name="TextBox 3"/>
          <p:cNvSpPr txBox="1"/>
          <p:nvPr/>
        </p:nvSpPr>
        <p:spPr>
          <a:xfrm>
            <a:off x="160638" y="6430318"/>
            <a:ext cx="395416" cy="369332"/>
          </a:xfrm>
          <a:prstGeom prst="rect">
            <a:avLst/>
          </a:prstGeom>
          <a:noFill/>
        </p:spPr>
        <p:txBody>
          <a:bodyPr wrap="square" rtlCol="0">
            <a:spAutoFit/>
          </a:bodyPr>
          <a:lstStyle/>
          <a:p>
            <a:fld id="{6DDD2462-63F0-46C3-A128-C82A60B65DA8}" type="slidenum">
              <a:rPr lang="en-US" smtClean="0"/>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211" y="4659411"/>
            <a:ext cx="2590800" cy="1724025"/>
          </a:xfrm>
          <a:prstGeom prst="rect">
            <a:avLst/>
          </a:prstGeom>
        </p:spPr>
      </p:pic>
    </p:spTree>
    <p:extLst>
      <p:ext uri="{BB962C8B-B14F-4D97-AF65-F5344CB8AC3E}">
        <p14:creationId xmlns:p14="http://schemas.microsoft.com/office/powerpoint/2010/main" val="4180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633"/>
            <a:ext cx="8229600" cy="1143000"/>
          </a:xfrm>
        </p:spPr>
        <p:txBody>
          <a:bodyPr>
            <a:normAutofit/>
          </a:bodyPr>
          <a:lstStyle/>
          <a:p>
            <a:r>
              <a:rPr lang="en-US" sz="3600" dirty="0" smtClean="0"/>
              <a:t>Challenges of Seed Trade</a:t>
            </a:r>
            <a:endParaRPr lang="en-US" sz="3600" dirty="0"/>
          </a:p>
        </p:txBody>
      </p:sp>
      <p:sp>
        <p:nvSpPr>
          <p:cNvPr id="7" name="Content Placeholder 6"/>
          <p:cNvSpPr>
            <a:spLocks noGrp="1"/>
          </p:cNvSpPr>
          <p:nvPr>
            <p:ph idx="1"/>
          </p:nvPr>
        </p:nvSpPr>
        <p:spPr/>
        <p:txBody>
          <a:bodyPr>
            <a:normAutofit/>
          </a:bodyPr>
          <a:lstStyle/>
          <a:p>
            <a:r>
              <a:rPr lang="en-US" dirty="0" smtClean="0"/>
              <a:t>Seed potential pathway for pathogens</a:t>
            </a:r>
            <a:endParaRPr lang="en-US" dirty="0"/>
          </a:p>
          <a:p>
            <a:r>
              <a:rPr lang="en-US" dirty="0" smtClean="0"/>
              <a:t>Visual inspection not effective at finding pathogens</a:t>
            </a:r>
          </a:p>
          <a:p>
            <a:r>
              <a:rPr lang="en-US" dirty="0" smtClean="0"/>
              <a:t>Seed moves in complex global patterns</a:t>
            </a:r>
            <a:endParaRPr lang="en-US" dirty="0"/>
          </a:p>
          <a:p>
            <a:r>
              <a:rPr lang="en-US" dirty="0" smtClean="0"/>
              <a:t>NPPOs are all coming up with disparate solutions to the “seed problem” </a:t>
            </a:r>
          </a:p>
          <a:p>
            <a:endParaRPr lang="en-US" dirty="0" smtClean="0"/>
          </a:p>
        </p:txBody>
      </p:sp>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969" y="3933240"/>
            <a:ext cx="1946031" cy="2924759"/>
          </a:xfrm>
          <a:prstGeom prst="rect">
            <a:avLst/>
          </a:prstGeom>
        </p:spPr>
      </p:pic>
    </p:spTree>
    <p:extLst>
      <p:ext uri="{BB962C8B-B14F-4D97-AF65-F5344CB8AC3E}">
        <p14:creationId xmlns:p14="http://schemas.microsoft.com/office/powerpoint/2010/main" val="425550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How do we mitigate the seed pathway?</a:t>
            </a:r>
            <a:endParaRPr lang="en-US"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19" y="2116697"/>
            <a:ext cx="3525518" cy="27708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325" y="2116697"/>
            <a:ext cx="3700785" cy="2770892"/>
          </a:xfrm>
          <a:prstGeom prst="rect">
            <a:avLst/>
          </a:prstGeom>
        </p:spPr>
      </p:pic>
    </p:spTree>
    <p:extLst>
      <p:ext uri="{BB962C8B-B14F-4D97-AF65-F5344CB8AC3E}">
        <p14:creationId xmlns:p14="http://schemas.microsoft.com/office/powerpoint/2010/main" val="251208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Models Considered</a:t>
            </a:r>
            <a:endParaRPr lang="en-US" dirty="0"/>
          </a:p>
        </p:txBody>
      </p:sp>
      <p:sp>
        <p:nvSpPr>
          <p:cNvPr id="3" name="Content Placeholder 2"/>
          <p:cNvSpPr>
            <a:spLocks noGrp="1"/>
          </p:cNvSpPr>
          <p:nvPr>
            <p:ph idx="1"/>
          </p:nvPr>
        </p:nvSpPr>
        <p:spPr/>
        <p:txBody>
          <a:bodyPr>
            <a:normAutofit/>
          </a:bodyPr>
          <a:lstStyle/>
          <a:p>
            <a:r>
              <a:rPr lang="en-US" sz="2800" dirty="0" smtClean="0"/>
              <a:t>NAPPRA and NSHAPP</a:t>
            </a:r>
          </a:p>
          <a:p>
            <a:r>
              <a:rPr lang="en-US" sz="2800" dirty="0" smtClean="0"/>
              <a:t>Citrus Nursery Stock Protocol</a:t>
            </a:r>
          </a:p>
          <a:p>
            <a:r>
              <a:rPr lang="en-US" sz="2800" dirty="0" smtClean="0"/>
              <a:t>EC Nursery Passport</a:t>
            </a:r>
          </a:p>
          <a:p>
            <a:r>
              <a:rPr lang="en-US" sz="2800" dirty="0" smtClean="0"/>
              <a:t>Seed Industry Best Management Practices</a:t>
            </a:r>
          </a:p>
          <a:p>
            <a:r>
              <a:rPr lang="en-US" sz="2800" dirty="0" smtClean="0"/>
              <a:t>ISPM 15</a:t>
            </a:r>
          </a:p>
          <a:p>
            <a:r>
              <a:rPr lang="en-US" sz="2800" dirty="0" smtClean="0"/>
              <a:t>SANC</a:t>
            </a:r>
          </a:p>
          <a:p>
            <a:r>
              <a:rPr lang="en-US" sz="2800" dirty="0" smtClean="0"/>
              <a:t>USGCP/USNCP</a:t>
            </a:r>
            <a:endParaRPr lang="en-US" sz="2800" dirty="0"/>
          </a:p>
        </p:txBody>
      </p:sp>
    </p:spTree>
    <p:extLst>
      <p:ext uri="{BB962C8B-B14F-4D97-AF65-F5344CB8AC3E}">
        <p14:creationId xmlns:p14="http://schemas.microsoft.com/office/powerpoint/2010/main" val="1083134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DD4814"/>
      </a:dk2>
      <a:lt2>
        <a:srgbClr val="F3F2DC"/>
      </a:lt2>
      <a:accent1>
        <a:srgbClr val="A2AD00"/>
      </a:accent1>
      <a:accent2>
        <a:srgbClr val="51626F"/>
      </a:accent2>
      <a:accent3>
        <a:srgbClr val="584528"/>
      </a:accent3>
      <a:accent4>
        <a:srgbClr val="394A58"/>
      </a:accent4>
      <a:accent5>
        <a:srgbClr val="8E908F"/>
      </a:accent5>
      <a:accent6>
        <a:srgbClr val="EAAB00"/>
      </a:accent6>
      <a:hlink>
        <a:srgbClr val="2A6EBB"/>
      </a:hlink>
      <a:folHlink>
        <a:srgbClr val="C9DD0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351</TotalTime>
  <Words>1521</Words>
  <Application>Microsoft Office PowerPoint</Application>
  <PresentationFormat>On-screen Show (4:3)</PresentationFormat>
  <Paragraphs>203</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PhytosanitARY report</vt:lpstr>
      <vt:lpstr>Topics/Issues to Cover</vt:lpstr>
      <vt:lpstr>ReFreSH</vt:lpstr>
      <vt:lpstr>Forty Years of Seed Trade</vt:lpstr>
      <vt:lpstr>A Complicated Trade Model</vt:lpstr>
      <vt:lpstr>Export Trends</vt:lpstr>
      <vt:lpstr>Challenges of Seed Trade</vt:lpstr>
      <vt:lpstr>How do we mitigate the seed pathway?</vt:lpstr>
      <vt:lpstr>Potential Models Considered</vt:lpstr>
      <vt:lpstr>Commonalities of Systems Considered</vt:lpstr>
      <vt:lpstr>International Interest in Seeds</vt:lpstr>
      <vt:lpstr>A New Approach</vt:lpstr>
      <vt:lpstr>ReFreSH-Clean Seed “Passport”</vt:lpstr>
      <vt:lpstr>Certification/Accreditation Process</vt:lpstr>
      <vt:lpstr>ReFreSH </vt:lpstr>
      <vt:lpstr>ReFreSH</vt:lpstr>
      <vt:lpstr>Information Needs</vt:lpstr>
      <vt:lpstr>Information Sharing Between APHIS and Industry</vt:lpstr>
      <vt:lpstr>Risk Characterization</vt:lpstr>
      <vt:lpstr>Technical Needs</vt:lpstr>
      <vt:lpstr>Accreditation Standards</vt:lpstr>
      <vt:lpstr>Gottwald Model Structure</vt:lpstr>
      <vt:lpstr>Leading a Global Conversation</vt:lpstr>
      <vt:lpstr>Encouraging Industry Participation</vt:lpstr>
      <vt:lpstr>Many Pieces of the Puzzle Globally…….</vt:lpstr>
      <vt:lpstr>Benefits of a Seed Health Framework</vt:lpstr>
      <vt:lpstr>Next Steps</vt:lpstr>
      <vt:lpstr>Next Steps</vt:lpstr>
      <vt:lpstr>Seed ISPM</vt:lpstr>
      <vt:lpstr>Seed ISPM</vt:lpstr>
      <vt:lpstr>Country Issues</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Ric Dunkle</cp:lastModifiedBy>
  <cp:revision>26</cp:revision>
  <dcterms:created xsi:type="dcterms:W3CDTF">2016-02-19T14:48:16Z</dcterms:created>
  <dcterms:modified xsi:type="dcterms:W3CDTF">2017-01-28T12:46:51Z</dcterms:modified>
</cp:coreProperties>
</file>