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7" r:id="rId3"/>
    <p:sldMasterId id="2147483701" r:id="rId4"/>
  </p:sldMasterIdLst>
  <p:notesMasterIdLst>
    <p:notesMasterId r:id="rId79"/>
  </p:notesMasterIdLst>
  <p:sldIdLst>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314" r:id="rId38"/>
    <p:sldId id="256" r:id="rId39"/>
    <p:sldId id="260" r:id="rId40"/>
    <p:sldId id="263" r:id="rId41"/>
    <p:sldId id="265" r:id="rId42"/>
    <p:sldId id="275" r:id="rId43"/>
    <p:sldId id="276" r:id="rId44"/>
    <p:sldId id="277" r:id="rId45"/>
    <p:sldId id="274" r:id="rId46"/>
    <p:sldId id="278" r:id="rId47"/>
    <p:sldId id="279" r:id="rId48"/>
    <p:sldId id="273" r:id="rId49"/>
    <p:sldId id="280" r:id="rId50"/>
    <p:sldId id="269" r:id="rId51"/>
    <p:sldId id="271" r:id="rId52"/>
    <p:sldId id="266" r:id="rId53"/>
    <p:sldId id="267" r:id="rId54"/>
    <p:sldId id="270" r:id="rId55"/>
    <p:sldId id="272"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08C493-03C2-43C5-AE04-D910E97CE922}" type="datetimeFigureOut">
              <a:rPr lang="en-US" smtClean="0"/>
              <a:t>2/13/2019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785431-83DC-478B-A2E6-1A60D956B5EE}" type="slidenum">
              <a:rPr lang="en-US" smtClean="0"/>
              <a:t>‹#›</a:t>
            </a:fld>
            <a:endParaRPr lang="en-US"/>
          </a:p>
        </p:txBody>
      </p:sp>
    </p:spTree>
    <p:extLst>
      <p:ext uri="{BB962C8B-B14F-4D97-AF65-F5344CB8AC3E}">
        <p14:creationId xmlns:p14="http://schemas.microsoft.com/office/powerpoint/2010/main" val="574611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0C78AF-DF0E-4FB8-B7AE-2D7757CED9CD}" type="slidenum">
              <a:rPr lang="en-US" smtClean="0"/>
              <a:t>1</a:t>
            </a:fld>
            <a:endParaRPr lang="en-US"/>
          </a:p>
        </p:txBody>
      </p:sp>
    </p:spTree>
    <p:extLst>
      <p:ext uri="{BB962C8B-B14F-4D97-AF65-F5344CB8AC3E}">
        <p14:creationId xmlns:p14="http://schemas.microsoft.com/office/powerpoint/2010/main" val="2363285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Will</a:t>
            </a:r>
            <a:r>
              <a:rPr lang="en-US" baseline="0" dirty="0" smtClean="0"/>
              <a:t> form a working group as well.  Thanks to everyone who already filled out the survey </a:t>
            </a:r>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10</a:t>
            </a:fld>
            <a:endParaRPr lang="en-US"/>
          </a:p>
        </p:txBody>
      </p:sp>
    </p:spTree>
    <p:extLst>
      <p:ext uri="{BB962C8B-B14F-4D97-AF65-F5344CB8AC3E}">
        <p14:creationId xmlns:p14="http://schemas.microsoft.com/office/powerpoint/2010/main" val="2505247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Part of the US government’s way to maintain involved in the region despite US no longer participating in Transpacific</a:t>
            </a:r>
            <a:r>
              <a:rPr lang="en-US" baseline="0" dirty="0" smtClean="0"/>
              <a:t> Partnership trade agreement.</a:t>
            </a:r>
          </a:p>
          <a:p>
            <a:endParaRPr lang="en-US" baseline="0" dirty="0" smtClean="0"/>
          </a:p>
          <a:p>
            <a:r>
              <a:rPr lang="en-US" baseline="0" dirty="0" smtClean="0"/>
              <a:t>Early stages as it was impacted by </a:t>
            </a:r>
            <a:r>
              <a:rPr lang="en-US" baseline="0" dirty="0" err="1" smtClean="0"/>
              <a:t>govt</a:t>
            </a:r>
            <a:r>
              <a:rPr lang="en-US" baseline="0" dirty="0" smtClean="0"/>
              <a:t> shutdown. If companies are interested in getting more involved in this region, we are happy to keep you looped in with our efforts. USDA is looking for a “wish list” of policy improvements, things to fix to make it easier to both sell seed into the countries, and produce it there. It dovetails with our ATP proposal as well. </a:t>
            </a:r>
          </a:p>
          <a:p>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11</a:t>
            </a:fld>
            <a:endParaRPr lang="en-US"/>
          </a:p>
        </p:txBody>
      </p:sp>
    </p:spTree>
    <p:extLst>
      <p:ext uri="{BB962C8B-B14F-4D97-AF65-F5344CB8AC3E}">
        <p14:creationId xmlns:p14="http://schemas.microsoft.com/office/powerpoint/2010/main" val="1833177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Can email me to get added to the newsletter list. We also have working</a:t>
            </a:r>
            <a:r>
              <a:rPr lang="en-US" baseline="0" dirty="0" smtClean="0"/>
              <a:t> groups on China, South America, Brazil, Mexico, and global issues.</a:t>
            </a:r>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12</a:t>
            </a:fld>
            <a:endParaRPr lang="en-US"/>
          </a:p>
        </p:txBody>
      </p:sp>
    </p:spTree>
    <p:extLst>
      <p:ext uri="{BB962C8B-B14F-4D97-AF65-F5344CB8AC3E}">
        <p14:creationId xmlns:p14="http://schemas.microsoft.com/office/powerpoint/2010/main" val="2613145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C0C78AF-DF0E-4FB8-B7AE-2D7757CED9CD}" type="slidenum">
              <a:rPr lang="en-US" smtClean="0"/>
              <a:t>13</a:t>
            </a:fld>
            <a:endParaRPr lang="en-US"/>
          </a:p>
        </p:txBody>
      </p:sp>
    </p:spTree>
    <p:extLst>
      <p:ext uri="{BB962C8B-B14F-4D97-AF65-F5344CB8AC3E}">
        <p14:creationId xmlns:p14="http://schemas.microsoft.com/office/powerpoint/2010/main" val="12950461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E4D892-216F-4F9E-B140-3A2B1DEAD000}" type="slidenum">
              <a:rPr lang="en-US" smtClean="0"/>
              <a:t>16</a:t>
            </a:fld>
            <a:endParaRPr lang="en-US"/>
          </a:p>
        </p:txBody>
      </p:sp>
    </p:spTree>
    <p:extLst>
      <p:ext uri="{BB962C8B-B14F-4D97-AF65-F5344CB8AC3E}">
        <p14:creationId xmlns:p14="http://schemas.microsoft.com/office/powerpoint/2010/main" val="304805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Foundation is funded at $185 million, but FFAR must first provide Congress a detailed plan that includes a plan for soliciting additional resources. (The 2014 Farm Bill established the foundation with $200 million)</a:t>
            </a:r>
          </a:p>
          <a:p>
            <a:endParaRPr lang="en-US" dirty="0" smtClean="0"/>
          </a:p>
          <a:p>
            <a:r>
              <a:rPr lang="en-US" dirty="0" smtClean="0"/>
              <a:t>SCRI’s enhance</a:t>
            </a:r>
            <a:r>
              <a:rPr lang="en-US" baseline="0" dirty="0" smtClean="0"/>
              <a:t>d funding allows $80 million to be available for all specialty crops to apply for. There is also an additional $25 million set aside in a Citrus Trust Fund that will be dedicated to funding research in Citrus Greening.</a:t>
            </a:r>
          </a:p>
          <a:p>
            <a:endParaRPr lang="en-US" baseline="0" dirty="0" smtClean="0"/>
          </a:p>
          <a:p>
            <a:r>
              <a:rPr lang="en-US" baseline="0" dirty="0" smtClean="0"/>
              <a:t>The Farm Bill takes note that labor is one of the most pressing challenges to the specialty crop sector. There is language that requires that the Secretary conduct a review of programs at the Department of Agriculture that affect the production or processing of specialty crops, and develop and implement a strategy to accelerate the development and use of automation and mechanization in the production or processing of specialty crops</a:t>
            </a:r>
            <a:endParaRPr lang="en-US" dirty="0"/>
          </a:p>
        </p:txBody>
      </p:sp>
      <p:sp>
        <p:nvSpPr>
          <p:cNvPr id="4" name="Slide Number Placeholder 3"/>
          <p:cNvSpPr>
            <a:spLocks noGrp="1"/>
          </p:cNvSpPr>
          <p:nvPr>
            <p:ph type="sldNum" sz="quarter" idx="10"/>
          </p:nvPr>
        </p:nvSpPr>
        <p:spPr/>
        <p:txBody>
          <a:bodyPr/>
          <a:lstStyle/>
          <a:p>
            <a:fld id="{2AE4D892-216F-4F9E-B140-3A2B1DEAD000}" type="slidenum">
              <a:rPr lang="en-US" smtClean="0"/>
              <a:t>17</a:t>
            </a:fld>
            <a:endParaRPr lang="en-US"/>
          </a:p>
        </p:txBody>
      </p:sp>
    </p:spTree>
    <p:extLst>
      <p:ext uri="{BB962C8B-B14F-4D97-AF65-F5344CB8AC3E}">
        <p14:creationId xmlns:p14="http://schemas.microsoft.com/office/powerpoint/2010/main" val="304805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 Farm Bill provides USDA with $5 million to collect data on the organic sector, in an effort to crack down on the importation of fraudulent organic products. The bill also contains language making minor modifications to the National Organic Standards Board</a:t>
            </a:r>
            <a:r>
              <a:rPr lang="en-US" baseline="0" dirty="0" smtClean="0"/>
              <a:t> such as allowing an employee of an organic farming operation to represent the owner or operator on the NOSB.</a:t>
            </a:r>
          </a:p>
          <a:p>
            <a:endParaRPr lang="en-US" dirty="0"/>
          </a:p>
        </p:txBody>
      </p:sp>
      <p:sp>
        <p:nvSpPr>
          <p:cNvPr id="4" name="Slide Number Placeholder 3"/>
          <p:cNvSpPr>
            <a:spLocks noGrp="1"/>
          </p:cNvSpPr>
          <p:nvPr>
            <p:ph type="sldNum" sz="quarter" idx="10"/>
          </p:nvPr>
        </p:nvSpPr>
        <p:spPr/>
        <p:txBody>
          <a:bodyPr/>
          <a:lstStyle/>
          <a:p>
            <a:fld id="{2AE4D892-216F-4F9E-B140-3A2B1DEAD000}" type="slidenum">
              <a:rPr lang="en-US" smtClean="0"/>
              <a:t>19</a:t>
            </a:fld>
            <a:endParaRPr lang="en-US"/>
          </a:p>
        </p:txBody>
      </p:sp>
    </p:spTree>
    <p:extLst>
      <p:ext uri="{BB962C8B-B14F-4D97-AF65-F5344CB8AC3E}">
        <p14:creationId xmlns:p14="http://schemas.microsoft.com/office/powerpoint/2010/main" val="3048053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There is an opportunity for you to weigh-in now with EPA on why innovative seed treatment technologies are  important to your business and your farm.  </a:t>
            </a:r>
          </a:p>
          <a:p>
            <a:endParaRPr lang="en-US" altLang="en-US" smtClean="0"/>
          </a:p>
          <a:p>
            <a:r>
              <a:rPr lang="en-US" altLang="en-US" smtClean="0"/>
              <a:t>A group of environmental activists and beekeepers has submitted a petition to EPA seeking to change the way treated seed is regulated. Currently, the pesticide is regulated by EPA and approved for use as a seed treatment. The petition seeks to require both the pesticide, each individual recipe and the treated seed itself to be separately approved by EPA. If this petition were adopted, facilities that treat seed would become pesticide manufacturers and each planting of treated seed would be a pesticide application.    </a:t>
            </a:r>
          </a:p>
          <a:p>
            <a:endParaRPr lang="en-US" altLang="en-US" smtClean="0"/>
          </a:p>
          <a:p>
            <a:pPr marL="0" lvl="1"/>
            <a:r>
              <a:rPr lang="en-US" altLang="en-US" smtClean="0"/>
              <a:t>We believe this would create an enormous burden without any corresponding benefit. For more information on how to comment to EPA contact ASTA at the email address info@betterseed.org </a:t>
            </a:r>
          </a:p>
          <a:p>
            <a:pPr marL="0" lvl="1"/>
            <a:endParaRPr lang="en-US" altLang="en-US" smtClean="0"/>
          </a:p>
          <a:p>
            <a:pPr marL="0" lvl="1"/>
            <a:r>
              <a:rPr lang="en-US" altLang="en-US" smtClean="0"/>
              <a:t>Thank you for your time, and I am happy to answer any questions you may have. </a:t>
            </a:r>
          </a:p>
          <a:p>
            <a:pPr marL="0" lvl="1"/>
            <a:endParaRPr lang="en-US" altLang="en-US" smtClean="0"/>
          </a:p>
          <a:p>
            <a:pPr marL="0" lvl="1"/>
            <a:endParaRPr lang="en-US" altLang="en-US" smtClean="0"/>
          </a:p>
          <a:p>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43F495D-C3B8-473F-A839-6C55B14B1EE2}" type="slidenum">
              <a:rPr lang="en-US" altLang="en-US" smtClean="0"/>
              <a:pPr/>
              <a:t>33</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defTabSz="457175">
              <a:spcAft>
                <a:spcPts val="1000"/>
              </a:spcAft>
            </a:pPr>
            <a:r>
              <a:rPr lang="en-US" sz="2800" dirty="0">
                <a:solidFill>
                  <a:srgbClr val="1F497D"/>
                </a:solidFill>
              </a:rPr>
              <a:t>Industry changes and turnover in the CPPSI Working Group</a:t>
            </a:r>
          </a:p>
          <a:p>
            <a:pPr defTabSz="457175">
              <a:spcAft>
                <a:spcPts val="1000"/>
              </a:spcAft>
            </a:pPr>
            <a:r>
              <a:rPr lang="en-US" sz="2800" dirty="0">
                <a:solidFill>
                  <a:srgbClr val="1F497D"/>
                </a:solidFill>
              </a:rPr>
              <a:t>Finances</a:t>
            </a:r>
          </a:p>
          <a:p>
            <a:pPr defTabSz="457175">
              <a:spcAft>
                <a:spcPts val="1000"/>
              </a:spcAft>
            </a:pPr>
            <a:r>
              <a:rPr lang="en-US" sz="2800" dirty="0">
                <a:solidFill>
                  <a:srgbClr val="1F497D"/>
                </a:solidFill>
              </a:rPr>
              <a:t>Status of Reference Materials</a:t>
            </a:r>
            <a:endParaRPr lang="en-US" sz="2800" dirty="0">
              <a:solidFill>
                <a:prstClr val="black">
                  <a:tint val="75000"/>
                </a:prstClr>
              </a:solidFill>
            </a:endParaRPr>
          </a:p>
          <a:p>
            <a:endParaRPr lang="en-US" sz="2800"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4173835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2041343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conference is coming at a really good time because we’ve seen a lot of movement on trade issues even</a:t>
            </a:r>
            <a:r>
              <a:rPr lang="en-US" baseline="0" dirty="0" smtClean="0"/>
              <a:t> just over the past week. Obviously, the biggest issue impacting our industry right now is the ongoing trade dispute with China so I’ll start with that and then will discuss the “new NAFTA” and a few other agreements on the horizon.</a:t>
            </a:r>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2</a:t>
            </a:fld>
            <a:endParaRPr lang="en-US"/>
          </a:p>
        </p:txBody>
      </p:sp>
    </p:spTree>
    <p:extLst>
      <p:ext uri="{BB962C8B-B14F-4D97-AF65-F5344CB8AC3E}">
        <p14:creationId xmlns:p14="http://schemas.microsoft.com/office/powerpoint/2010/main" val="1735689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15</a:t>
            </a:r>
            <a:r>
              <a:rPr lang="en-US" baseline="0" dirty="0"/>
              <a:t> active members</a:t>
            </a:r>
          </a:p>
          <a:p>
            <a:r>
              <a:rPr lang="en-US" baseline="0" dirty="0"/>
              <a:t>Meet monthly by webinar</a:t>
            </a:r>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776864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CPPSI Services:</a:t>
            </a:r>
            <a:r>
              <a:rPr lang="en-US" baseline="0" dirty="0"/>
              <a:t> assemble and distribute reference materials – one stop shopping vs. ordering seeds, strains and a white paper separately</a:t>
            </a:r>
          </a:p>
          <a:p>
            <a:endParaRPr lang="en-US" baseline="0" dirty="0"/>
          </a:p>
          <a:p>
            <a:r>
              <a:rPr lang="en-US" baseline="0" dirty="0"/>
              <a:t>Public and members versions of white papers:</a:t>
            </a:r>
          </a:p>
          <a:p>
            <a:endParaRPr lang="en-US" baseline="0" dirty="0"/>
          </a:p>
          <a:p>
            <a:r>
              <a:rPr lang="en-US" baseline="0" dirty="0"/>
              <a:t>Public – table of known differentials with expected resistance and susceptible responses, inoculation protocol</a:t>
            </a:r>
          </a:p>
          <a:p>
            <a:endParaRPr lang="en-US" baseline="0" dirty="0"/>
          </a:p>
          <a:p>
            <a:r>
              <a:rPr lang="en-US" baseline="0" dirty="0"/>
              <a:t>Members – disease background, resistance sources and history, inoculation protocol, resistant and susceptible seedling responses that may differ from field symptoms and photos.  Everything that is needed to start up a disease resistance program or calibrate virulence of pathogens in your research.</a:t>
            </a:r>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807333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2015, we’ve learned that development and deployment of reference materials takes longer than originally thought – up to 30 months instead of 12 – 18  months due to complexity of the targeted disease systems</a:t>
            </a:r>
          </a:p>
          <a:p>
            <a:endParaRPr lang="en-US" dirty="0"/>
          </a:p>
          <a:p>
            <a:r>
              <a:rPr lang="en-US" dirty="0"/>
              <a:t>All</a:t>
            </a:r>
            <a:r>
              <a:rPr lang="en-US" baseline="0" dirty="0"/>
              <a:t> disease systems are developed in collaboration with ISF, GEVES MATREF, ESA, NAKT, Plantum to align selected hosts, protocols and interpretation of ratings – ring tests and a lot of discussion during ISF meetings</a:t>
            </a:r>
            <a:endParaRPr lang="en-US" dirty="0"/>
          </a:p>
          <a:p>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919936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2710520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Jim, Ales and Thierry</a:t>
            </a:r>
            <a:r>
              <a:rPr lang="en-US" baseline="0" dirty="0"/>
              <a:t> compiled a list of over 21 differential hosts to ID the variability of pathogenicity in the races of cucurbit powdery mildews.</a:t>
            </a:r>
          </a:p>
          <a:p>
            <a:endParaRPr lang="en-US" baseline="0" dirty="0"/>
          </a:p>
          <a:p>
            <a:r>
              <a:rPr lang="en-US" baseline="0" dirty="0"/>
              <a:t>ISF – 10 differentials to ID and differentiate relevant Px races and protocols to verify claims of resistance</a:t>
            </a:r>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639088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706869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3878864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757018-4FE6-42F9-B3A3-CCE7C383AFEA}"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2496211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Effective Sept 24. I’m just</a:t>
            </a:r>
            <a:r>
              <a:rPr lang="en-US" baseline="0" dirty="0" smtClean="0"/>
              <a:t> curious how many of you are impacted by these right now? </a:t>
            </a:r>
            <a:r>
              <a:rPr lang="en-US" dirty="0" smtClean="0"/>
              <a:t>Hurting</a:t>
            </a:r>
            <a:r>
              <a:rPr lang="en-US" baseline="0" dirty="0" smtClean="0"/>
              <a:t> many of our member companies who produce and multiply seed in China and ship to the U.S. Currently, the two governments are in a period of negotiation, beginning Dec. 1</a:t>
            </a:r>
            <a:r>
              <a:rPr lang="en-US" baseline="30000" dirty="0" smtClean="0"/>
              <a:t>st</a:t>
            </a:r>
            <a:r>
              <a:rPr lang="en-US" baseline="0" dirty="0" smtClean="0"/>
              <a:t> and during this time, they have agreed not to levy further tariffs. But there’s a threat of increase to 25% on March 1</a:t>
            </a:r>
            <a:r>
              <a:rPr lang="en-US" baseline="30000" dirty="0" smtClean="0"/>
              <a:t>st</a:t>
            </a:r>
            <a:r>
              <a:rPr lang="en-US" baseline="0" dirty="0" smtClean="0"/>
              <a:t> if an agreement isn’t reached. </a:t>
            </a:r>
          </a:p>
          <a:p>
            <a:endParaRPr lang="en-US" baseline="0" dirty="0" smtClean="0"/>
          </a:p>
          <a:p>
            <a:r>
              <a:rPr lang="en-US" baseline="0" dirty="0" smtClean="0"/>
              <a:t>Tariffs also impact farm equipment and chemicals used on the farm, as well as the final commodities of soybeans, grain, etc. so we have really seen broad impacts industry-wide.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EB9DEC4-402C-41D7-B0B6-33FE93021E18}" type="slidenum">
              <a:rPr lang="en-US" smtClean="0"/>
              <a:t>3</a:t>
            </a:fld>
            <a:endParaRPr lang="en-US"/>
          </a:p>
        </p:txBody>
      </p:sp>
    </p:spTree>
    <p:extLst>
      <p:ext uri="{BB962C8B-B14F-4D97-AF65-F5344CB8AC3E}">
        <p14:creationId xmlns:p14="http://schemas.microsoft.com/office/powerpoint/2010/main" val="296064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dirty="0"/>
              <a:t>Both governments are under pressure to reach a meaningful deal. The problem is that neither side has a set of concrete negotiating objectives and negotiations of this size and scope can take years, rather than 3 months. On Wednesday-Friday of last week, U.S. Trade Representative Robert </a:t>
            </a:r>
            <a:r>
              <a:rPr lang="en-US" sz="1000" dirty="0" err="1"/>
              <a:t>Lighthizer</a:t>
            </a:r>
            <a:r>
              <a:rPr lang="en-US" sz="1000" dirty="0"/>
              <a:t> and Chinese Vice Premier Liu He met in D.C. to work on a deal. So far, little progress has been made on actionable items related to the ag industry except for the approval of 5 GM crops by China. The Biotechnology Innovation Organization is pushing for the approval of five additional GM products before the negotiations are over. Additionally, the Chinese government agreed to purchase more soybeans, however the U.S. government perspective on negotiating would prefer long term solutions that fix systemic issues around intellectual property theft and illegal technology transfer, rather than a short term solution to temporarily adjust the trade imbalance.</a:t>
            </a:r>
          </a:p>
          <a:p>
            <a:endParaRPr lang="en-US" sz="1000" dirty="0"/>
          </a:p>
          <a:p>
            <a:r>
              <a:rPr lang="en-US" sz="1000" dirty="0"/>
              <a:t>- It’s important to note that these tariffs are really hurting the Chinese economy too. When we were in China in December, the Chinese National Seed Association urged us to push back on the tariffs as they are feeling the pain as well. It’s a matter of which country can shoulder the burden of the tariffs for longer without national upheaval.</a:t>
            </a:r>
          </a:p>
          <a:p>
            <a:endParaRPr lang="en-US" sz="1000" dirty="0"/>
          </a:p>
          <a:p>
            <a:pPr marL="171441" indent="-171441">
              <a:buFontTx/>
              <a:buChar char="-"/>
            </a:pPr>
            <a:r>
              <a:rPr lang="en-US" sz="1000" dirty="0"/>
              <a:t>Lists 1 and 2 were both afforded an exemption process by the Office of the US Trade Representative. An exemption process for List 3 has been unfortunately put on hold during this 90 day negotiation period. Should no deal be reached by March 1 and the tariffs bumps up to 25%, USTR will likely issue a process for exemption. As we’ve seen for the previous lists, the exemptions would be issued by HTS code and would be applied retroactively. However, only a small fraction of HTS codes receive exemption in proportion to those who apply due to the backlog at USTR and the high demand for exemptions.</a:t>
            </a:r>
          </a:p>
          <a:p>
            <a:pPr marL="171441" indent="-171441">
              <a:buFontTx/>
              <a:buChar char="-"/>
            </a:pPr>
            <a:endParaRPr lang="en-US" sz="1000" dirty="0"/>
          </a:p>
          <a:p>
            <a:pPr marL="171441" indent="-171441">
              <a:buFontTx/>
              <a:buChar char="-"/>
            </a:pPr>
            <a:r>
              <a:rPr lang="en-US" sz="1000" dirty="0"/>
              <a:t>For companies who import product on List 3 from China and then re-export product to another market, there are some legal workarounds to avoid payment of duties. Virginia and I have been advising companies on utilizing the duty drawback system, foreign trade zones, and movement of goods in-bond. None of these solutions are perfect, but some companies have had good results and we’d be happy to discuss further with anyone who is interested. </a:t>
            </a:r>
          </a:p>
          <a:p>
            <a:pPr marL="171441" indent="-171441">
              <a:buFontTx/>
              <a:buChar char="-"/>
            </a:pPr>
            <a:endParaRPr lang="en-US" sz="1000" dirty="0"/>
          </a:p>
          <a:p>
            <a:pPr marL="171441" indent="-171441">
              <a:buFontTx/>
              <a:buChar char="-"/>
            </a:pPr>
            <a:r>
              <a:rPr lang="en-US" sz="1000" dirty="0"/>
              <a:t>Members of Congress are also getting involved. Congressman Panetta is raising the impact tariffs are having on the seed industry with USTR </a:t>
            </a:r>
            <a:r>
              <a:rPr lang="en-US" sz="1000" dirty="0" err="1"/>
              <a:t>Lighthizer</a:t>
            </a:r>
            <a:r>
              <a:rPr lang="en-US" sz="1000" dirty="0"/>
              <a:t> as these negotiations continue. </a:t>
            </a:r>
          </a:p>
          <a:p>
            <a:endParaRPr lang="en-US" sz="1000" dirty="0"/>
          </a:p>
          <a:p>
            <a:pPr marL="171441" indent="-171441">
              <a:buFontTx/>
              <a:buChar char="-"/>
            </a:pPr>
            <a:r>
              <a:rPr lang="en-US" sz="1000" dirty="0"/>
              <a:t>China made a second request for a panel to address these tariffs at the WTO (the US blocked the first request, but can’t block a second request). US has filed a similar request against other countries’ retaliation on Section 232 tariffs. </a:t>
            </a:r>
          </a:p>
        </p:txBody>
      </p:sp>
      <p:sp>
        <p:nvSpPr>
          <p:cNvPr id="4" name="Slide Number Placeholder 3"/>
          <p:cNvSpPr>
            <a:spLocks noGrp="1"/>
          </p:cNvSpPr>
          <p:nvPr>
            <p:ph type="sldNum" sz="quarter" idx="10"/>
          </p:nvPr>
        </p:nvSpPr>
        <p:spPr/>
        <p:txBody>
          <a:bodyPr/>
          <a:lstStyle/>
          <a:p>
            <a:fld id="{6EB9DEC4-402C-41D7-B0B6-33FE93021E18}" type="slidenum">
              <a:rPr lang="en-US" smtClean="0"/>
              <a:t>4</a:t>
            </a:fld>
            <a:endParaRPr lang="en-US"/>
          </a:p>
        </p:txBody>
      </p:sp>
    </p:spTree>
    <p:extLst>
      <p:ext uri="{BB962C8B-B14F-4D97-AF65-F5344CB8AC3E}">
        <p14:creationId xmlns:p14="http://schemas.microsoft.com/office/powerpoint/2010/main" val="309559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000" dirty="0"/>
              <a:t>The USMCA was signed by all three countries back in November, and ASTA was very pleased with the agreement which is considerably more modern than NAFTA. It provides stronger support for agricultural biotechnology and the trait approval process; recognizes the importance of evolving plant breeding methods like gene editing; strengthens science-based sanitary and phytosanitary (SPS) regulations; and provides strong intellectual property protections, including adoption of UPOV 91 requirements.</a:t>
            </a:r>
          </a:p>
          <a:p>
            <a:endParaRPr lang="en-US" sz="1000" dirty="0"/>
          </a:p>
          <a:p>
            <a:r>
              <a:rPr lang="en-US" sz="1000" dirty="0"/>
              <a:t>The next step before it becomes law is ratification by all three countries’ legislatures. And we see some potential roadblocks to this.</a:t>
            </a:r>
          </a:p>
          <a:p>
            <a:endParaRPr lang="en-US" sz="1000" dirty="0"/>
          </a:p>
          <a:p>
            <a:r>
              <a:rPr lang="en-US" sz="1000" dirty="0"/>
              <a:t>For starters, the Section 232 tariffs levied by the US on steel and aluminum from Canada and Mexico are having a real impact on our chances of a successful ratification.</a:t>
            </a:r>
          </a:p>
          <a:p>
            <a:endParaRPr lang="en-US" sz="1000" dirty="0"/>
          </a:p>
          <a:p>
            <a:r>
              <a:rPr lang="en-US" sz="1000" dirty="0"/>
              <a:t>In the US, ratification is done by a “yea or nay” vote– Members of Congress cannot make amendments to the language once the deal has been negotiated so it all comes down to one vote. Several members of Congress have said they will not support the agreement until the steel/aluminum tariffs on the US and Mexico are lifted. And we’ve heard similar from the Canadian and Mexican embassies. Canada also has an election this fall so there is urgency to ratify it there in the next 5 months.</a:t>
            </a:r>
          </a:p>
          <a:p>
            <a:endParaRPr lang="en-US" sz="1000" dirty="0"/>
          </a:p>
          <a:p>
            <a:pPr marL="171441" indent="-171441">
              <a:buFontTx/>
              <a:buChar char="-"/>
            </a:pPr>
            <a:r>
              <a:rPr lang="en-US" sz="1000" dirty="0"/>
              <a:t>Another USMCA roadblock came from the US government shutdown. The International Trade Commission is required to draft a report on the economic impacts of the rule, it was supposed to be done by March 15, but with the 35 day government shut down, that will be delayed. Members of Congress rely on this report to determine their support of the deal.</a:t>
            </a:r>
          </a:p>
          <a:p>
            <a:pPr marL="171441" indent="-171441">
              <a:buFontTx/>
              <a:buChar char="-"/>
            </a:pPr>
            <a:endParaRPr lang="en-US" sz="1000" dirty="0"/>
          </a:p>
          <a:p>
            <a:pPr marL="171441" indent="-171441">
              <a:buFontTx/>
              <a:buChar char="-"/>
            </a:pPr>
            <a:r>
              <a:rPr lang="en-US" sz="1000" dirty="0"/>
              <a:t>Finally, with the democrats in the House majority, there are fears that they will want to reopen the language and leave their own mark on the bill. However, the deal does have new labor and environmental protections.</a:t>
            </a:r>
          </a:p>
          <a:p>
            <a:pPr marL="171441" indent="-171441">
              <a:buFontTx/>
              <a:buChar char="-"/>
            </a:pPr>
            <a:endParaRPr lang="en-US" sz="1000" dirty="0"/>
          </a:p>
          <a:p>
            <a:pPr marL="171441" indent="-171441">
              <a:buFontTx/>
              <a:buChar char="-"/>
            </a:pPr>
            <a:r>
              <a:rPr lang="en-US" sz="1000" dirty="0"/>
              <a:t>USMCA is a more modern and stronger agreement with new IP and phytosanitary provisions and we are looking forward to its successful passage. This will be a key priority at Storm the Hill in April and we’ll call on you to help rally support.</a:t>
            </a:r>
          </a:p>
          <a:p>
            <a:pPr marL="171441" indent="-171441">
              <a:buFontTx/>
              <a:buChar char="-"/>
            </a:pPr>
            <a:endParaRPr lang="en-US" sz="1000" dirty="0"/>
          </a:p>
          <a:p>
            <a:pPr marL="171441" indent="-171441">
              <a:buFontTx/>
              <a:buChar char="-"/>
            </a:pPr>
            <a:r>
              <a:rPr lang="en-US" sz="1000" dirty="0"/>
              <a:t>Just last week, a bipartisan group of </a:t>
            </a:r>
            <a:r>
              <a:rPr lang="en-US" sz="1000" dirty="0" err="1"/>
              <a:t>Congresspeople</a:t>
            </a:r>
            <a:r>
              <a:rPr lang="en-US" sz="1000" dirty="0"/>
              <a:t> introduced the Congressional Trade Authority Act, which would require Congress' approval before any new tariffs are imposed under the statute for national security tariffs, which is how the Section 232 steel and aluminum tariffs were implemented. It would transfer the oversight responsibility from the </a:t>
            </a:r>
            <a:r>
              <a:rPr lang="en-US" sz="1000" dirty="0" err="1"/>
              <a:t>Dept</a:t>
            </a:r>
            <a:r>
              <a:rPr lang="en-US" sz="1000" dirty="0"/>
              <a:t> of Commerce to the </a:t>
            </a:r>
            <a:r>
              <a:rPr lang="en-US" sz="1000" dirty="0" err="1"/>
              <a:t>Dept</a:t>
            </a:r>
            <a:r>
              <a:rPr lang="en-US" sz="1000" dirty="0"/>
              <a:t> of Defense and require their national security justification.  </a:t>
            </a:r>
          </a:p>
          <a:p>
            <a:pPr marL="171441" indent="-171441">
              <a:buFontTx/>
              <a:buChar char="-"/>
            </a:pPr>
            <a:endParaRPr lang="en-US" sz="1000" dirty="0"/>
          </a:p>
        </p:txBody>
      </p:sp>
      <p:sp>
        <p:nvSpPr>
          <p:cNvPr id="4" name="Slide Number Placeholder 3"/>
          <p:cNvSpPr>
            <a:spLocks noGrp="1"/>
          </p:cNvSpPr>
          <p:nvPr>
            <p:ph type="sldNum" sz="quarter" idx="10"/>
          </p:nvPr>
        </p:nvSpPr>
        <p:spPr/>
        <p:txBody>
          <a:bodyPr/>
          <a:lstStyle/>
          <a:p>
            <a:fld id="{6EB9DEC4-402C-41D7-B0B6-33FE93021E18}" type="slidenum">
              <a:rPr lang="en-US" smtClean="0"/>
              <a:t>5</a:t>
            </a:fld>
            <a:endParaRPr lang="en-US"/>
          </a:p>
        </p:txBody>
      </p:sp>
    </p:spTree>
    <p:extLst>
      <p:ext uri="{BB962C8B-B14F-4D97-AF65-F5344CB8AC3E}">
        <p14:creationId xmlns:p14="http://schemas.microsoft.com/office/powerpoint/2010/main" val="3937038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Further ahead, the Administration is looking at agreements with Japan (likely to mirror what was already negotiated in the TPP), as well as the EU and UK post-Brexit which takes place in March. </a:t>
            </a:r>
          </a:p>
          <a:p>
            <a:endParaRPr lang="en-US" baseline="0" dirty="0" smtClean="0"/>
          </a:p>
          <a:p>
            <a:r>
              <a:rPr lang="en-US" baseline="0" dirty="0" smtClean="0"/>
              <a:t>ASTA submitted comments to the US Trade Representative regarding the Japan agreement, particularly a request to mirror phytosanitary provisions found in the USMCA, to keep the pest risk analysis process open and science-based, and to create a mechanism for biotechnology innovations.</a:t>
            </a:r>
          </a:p>
          <a:p>
            <a:endParaRPr lang="en-US" baseline="0" dirty="0" smtClean="0"/>
          </a:p>
          <a:p>
            <a:r>
              <a:rPr lang="en-US" baseline="0" dirty="0" smtClean="0"/>
              <a:t>Farther down the line would be negotiations after the UK and EU have their Brexit on March 29. There is disagreement between US and EU officials as to whether the agreement will include agriculture at first with the US pushing hard for its inclusion and the EU opposing. If you have a “wish list” of things you’d like included or changed, please let us know and we will convey it to USTR. </a:t>
            </a:r>
            <a:endParaRPr lang="en-US" dirty="0"/>
          </a:p>
        </p:txBody>
      </p:sp>
      <p:sp>
        <p:nvSpPr>
          <p:cNvPr id="4" name="Slide Number Placeholder 3"/>
          <p:cNvSpPr>
            <a:spLocks noGrp="1"/>
          </p:cNvSpPr>
          <p:nvPr>
            <p:ph type="sldNum" sz="quarter" idx="10"/>
          </p:nvPr>
        </p:nvSpPr>
        <p:spPr/>
        <p:txBody>
          <a:bodyPr/>
          <a:lstStyle/>
          <a:p>
            <a:fld id="{6EB9DEC4-402C-41D7-B0B6-33FE93021E18}" type="slidenum">
              <a:rPr lang="en-US" smtClean="0"/>
              <a:t>6</a:t>
            </a:fld>
            <a:endParaRPr lang="en-US"/>
          </a:p>
        </p:txBody>
      </p:sp>
    </p:spTree>
    <p:extLst>
      <p:ext uri="{BB962C8B-B14F-4D97-AF65-F5344CB8AC3E}">
        <p14:creationId xmlns:p14="http://schemas.microsoft.com/office/powerpoint/2010/main" val="291962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Switching gears, some</a:t>
            </a:r>
            <a:r>
              <a:rPr lang="en-US" baseline="0" dirty="0" smtClean="0"/>
              <a:t> of these are actually less issues and more opportunities, so we’re ending on a positive note.</a:t>
            </a:r>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7</a:t>
            </a:fld>
            <a:endParaRPr lang="en-US"/>
          </a:p>
        </p:txBody>
      </p:sp>
    </p:spTree>
    <p:extLst>
      <p:ext uri="{BB962C8B-B14F-4D97-AF65-F5344CB8AC3E}">
        <p14:creationId xmlns:p14="http://schemas.microsoft.com/office/powerpoint/2010/main" val="2274949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China’s Ministry of Agriculture and Rural Affairs</a:t>
            </a:r>
            <a:r>
              <a:rPr lang="en-US" baseline="0" dirty="0" smtClean="0"/>
              <a:t> issued an update to their “negative list” which details what is allowed and not allowed for foreign investment and ownership. In 2017, For seed selection and production for new varieties of crops, a controlling 51% stake should be owned by the Chinese side.</a:t>
            </a:r>
          </a:p>
          <a:p>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8</a:t>
            </a:fld>
            <a:endParaRPr lang="en-US"/>
          </a:p>
        </p:txBody>
      </p:sp>
    </p:spTree>
    <p:extLst>
      <p:ext uri="{BB962C8B-B14F-4D97-AF65-F5344CB8AC3E}">
        <p14:creationId xmlns:p14="http://schemas.microsoft.com/office/powerpoint/2010/main" val="1553063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defTabSz="914350"/>
            <a:r>
              <a:rPr lang="en-US" baseline="0" dirty="0" smtClean="0"/>
              <a:t>This Fall, USDA offered grant funding to help mitigate the impacts of the tariffs, called the Agricultural Trade Promotion program. We applied for a grant to help our industry find alternate locations to multiply and produce seed outside of China. It was a $670,000 project to focus on Vietnam, Argentina, and Ecuador working to break down phytosanitary and IP/ infrastructure/ workforce barriers for production. Very popular program, they received about 3x in requests than they have funding for. We’d move very quickly on this program if/when we receive funding. Should be finding out about funding as soon as this week.</a:t>
            </a:r>
          </a:p>
          <a:p>
            <a:endParaRPr lang="en-US" dirty="0"/>
          </a:p>
        </p:txBody>
      </p:sp>
      <p:sp>
        <p:nvSpPr>
          <p:cNvPr id="4" name="Slide Number Placeholder 3"/>
          <p:cNvSpPr>
            <a:spLocks noGrp="1"/>
          </p:cNvSpPr>
          <p:nvPr>
            <p:ph type="sldNum" sz="quarter" idx="10"/>
          </p:nvPr>
        </p:nvSpPr>
        <p:spPr/>
        <p:txBody>
          <a:bodyPr/>
          <a:lstStyle/>
          <a:p>
            <a:fld id="{1C0C78AF-DF0E-4FB8-B7AE-2D7757CED9CD}" type="slidenum">
              <a:rPr lang="en-US" smtClean="0"/>
              <a:t>9</a:t>
            </a:fld>
            <a:endParaRPr lang="en-US"/>
          </a:p>
        </p:txBody>
      </p:sp>
    </p:spTree>
    <p:extLst>
      <p:ext uri="{BB962C8B-B14F-4D97-AF65-F5344CB8AC3E}">
        <p14:creationId xmlns:p14="http://schemas.microsoft.com/office/powerpoint/2010/main" val="1100161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0400" y="5638800"/>
            <a:ext cx="2895600" cy="100101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43BA9A-9CAC-476C-8E05-1264A324A1D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43BA9A-9CAC-476C-8E05-1264A324A1D5}" type="datetimeFigureOut">
              <a:rPr lang="en-US" smtClean="0"/>
              <a:t>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3068960"/>
            <a:ext cx="7772401" cy="64807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77" y="3717033"/>
            <a:ext cx="6400800" cy="1752600"/>
          </a:xfrm>
        </p:spPr>
        <p:txBody>
          <a:bodyPr>
            <a:normAutofit/>
          </a:bodyPr>
          <a:lstStyle>
            <a:lvl1pPr marL="0" indent="0" algn="l">
              <a:buNone/>
              <a:defRPr sz="2175">
                <a:solidFill>
                  <a:schemeClr val="tx1">
                    <a:tint val="75000"/>
                  </a:schemeClr>
                </a:solidFill>
              </a:defRPr>
            </a:lvl1pPr>
            <a:lvl2pPr marL="493325" indent="0" algn="ctr">
              <a:buNone/>
              <a:defRPr>
                <a:solidFill>
                  <a:schemeClr val="tx1">
                    <a:tint val="75000"/>
                  </a:schemeClr>
                </a:solidFill>
              </a:defRPr>
            </a:lvl2pPr>
            <a:lvl3pPr marL="986649" indent="0" algn="ctr">
              <a:buNone/>
              <a:defRPr>
                <a:solidFill>
                  <a:schemeClr val="tx1">
                    <a:tint val="75000"/>
                  </a:schemeClr>
                </a:solidFill>
              </a:defRPr>
            </a:lvl3pPr>
            <a:lvl4pPr marL="1479975" indent="0" algn="ctr">
              <a:buNone/>
              <a:defRPr>
                <a:solidFill>
                  <a:schemeClr val="tx1">
                    <a:tint val="75000"/>
                  </a:schemeClr>
                </a:solidFill>
              </a:defRPr>
            </a:lvl4pPr>
            <a:lvl5pPr marL="1973300" indent="0" algn="ctr">
              <a:buNone/>
              <a:defRPr>
                <a:solidFill>
                  <a:schemeClr val="tx1">
                    <a:tint val="75000"/>
                  </a:schemeClr>
                </a:solidFill>
              </a:defRPr>
            </a:lvl5pPr>
            <a:lvl6pPr marL="2466624" indent="0" algn="ctr">
              <a:buNone/>
              <a:defRPr>
                <a:solidFill>
                  <a:schemeClr val="tx1">
                    <a:tint val="75000"/>
                  </a:schemeClr>
                </a:solidFill>
              </a:defRPr>
            </a:lvl6pPr>
            <a:lvl7pPr marL="2959949" indent="0" algn="ctr">
              <a:buNone/>
              <a:defRPr>
                <a:solidFill>
                  <a:schemeClr val="tx1">
                    <a:tint val="75000"/>
                  </a:schemeClr>
                </a:solidFill>
              </a:defRPr>
            </a:lvl7pPr>
            <a:lvl8pPr marL="3453274" indent="0" algn="ctr">
              <a:buNone/>
              <a:defRPr>
                <a:solidFill>
                  <a:schemeClr val="tx1">
                    <a:tint val="75000"/>
                  </a:schemeClr>
                </a:solidFill>
              </a:defRPr>
            </a:lvl8pPr>
            <a:lvl9pPr marL="3946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67552" y="6213599"/>
            <a:ext cx="2133600" cy="365125"/>
          </a:xfrm>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a:xfrm>
            <a:off x="3124202" y="6232250"/>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30" y="6232250"/>
            <a:ext cx="2133600" cy="365125"/>
          </a:xfrm>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30" y="229778"/>
            <a:ext cx="4843960" cy="884893"/>
          </a:xfrm>
          <a:prstGeom prst="rect">
            <a:avLst/>
          </a:prstGeom>
        </p:spPr>
      </p:pic>
      <p:cxnSp>
        <p:nvCxnSpPr>
          <p:cNvPr id="9" name="Straight Connector 8"/>
          <p:cNvCxnSpPr/>
          <p:nvPr userDrawn="1"/>
        </p:nvCxnSpPr>
        <p:spPr>
          <a:xfrm>
            <a:off x="323534" y="6597352"/>
            <a:ext cx="8496945"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9637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34" y="1484788"/>
            <a:ext cx="8229600" cy="576064"/>
          </a:xfrm>
        </p:spPr>
        <p:txBody>
          <a:bodyPr>
            <a:normAutofit/>
          </a:bodyPr>
          <a:lstStyle>
            <a:lvl1pPr algn="l">
              <a:defRPr sz="3498"/>
            </a:lvl1pPr>
          </a:lstStyle>
          <a:p>
            <a:r>
              <a:rPr lang="en-US" dirty="0" smtClean="0"/>
              <a:t>Click to edit Master title style</a:t>
            </a:r>
            <a:endParaRPr lang="en-US" dirty="0"/>
          </a:p>
        </p:txBody>
      </p:sp>
      <p:sp>
        <p:nvSpPr>
          <p:cNvPr id="3" name="Content Placeholder 2"/>
          <p:cNvSpPr>
            <a:spLocks noGrp="1"/>
          </p:cNvSpPr>
          <p:nvPr>
            <p:ph idx="1"/>
          </p:nvPr>
        </p:nvSpPr>
        <p:spPr>
          <a:xfrm>
            <a:off x="323534" y="2132862"/>
            <a:ext cx="8229600" cy="2769171"/>
          </a:xfrm>
        </p:spPr>
        <p:txBody>
          <a:bodyPr/>
          <a:lstStyle>
            <a:lvl1pPr>
              <a:defRPr sz="2175"/>
            </a:lvl1pPr>
            <a:lvl2pPr marL="289487" indent="-190137">
              <a:buFont typeface="Arial" pitchFamily="34" charset="0"/>
              <a:buChar char="•"/>
              <a:defRPr sz="1985" baseline="0"/>
            </a:lvl2pPr>
          </a:lstStyle>
          <a:p>
            <a:pPr lvl="1"/>
            <a:endParaRPr lang="en-US" dirty="0" smtClean="0"/>
          </a:p>
        </p:txBody>
      </p:sp>
      <p:sp>
        <p:nvSpPr>
          <p:cNvPr id="4" name="Date Placeholder 3"/>
          <p:cNvSpPr>
            <a:spLocks noGrp="1"/>
          </p:cNvSpPr>
          <p:nvPr>
            <p:ph type="dt" sz="half" idx="10"/>
          </p:nvPr>
        </p:nvSpPr>
        <p:spPr>
          <a:xfrm>
            <a:off x="467552" y="6232250"/>
            <a:ext cx="2133600" cy="365125"/>
          </a:xfrm>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a:xfrm>
            <a:off x="3124202" y="6232250"/>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30" y="6232250"/>
            <a:ext cx="2133600" cy="365125"/>
          </a:xfrm>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323534" y="6597352"/>
            <a:ext cx="8496945"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30" y="229785"/>
            <a:ext cx="4843960" cy="850071"/>
          </a:xfrm>
          <a:prstGeom prst="rect">
            <a:avLst/>
          </a:prstGeom>
        </p:spPr>
      </p:pic>
    </p:spTree>
    <p:extLst>
      <p:ext uri="{BB962C8B-B14F-4D97-AF65-F5344CB8AC3E}">
        <p14:creationId xmlns:p14="http://schemas.microsoft.com/office/powerpoint/2010/main" val="16562466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746" y="476689"/>
            <a:ext cx="8229600" cy="576064"/>
          </a:xfrm>
        </p:spPr>
        <p:txBody>
          <a:bodyPr>
            <a:normAutofit/>
          </a:bodyPr>
          <a:lstStyle>
            <a:lvl1pPr algn="l">
              <a:defRPr sz="3498"/>
            </a:lvl1pPr>
          </a:lstStyle>
          <a:p>
            <a:r>
              <a:rPr lang="en-US" dirty="0" smtClean="0"/>
              <a:t>Click to edit Master title style</a:t>
            </a:r>
            <a:endParaRPr lang="en-US" dirty="0"/>
          </a:p>
        </p:txBody>
      </p:sp>
      <p:sp>
        <p:nvSpPr>
          <p:cNvPr id="3" name="Content Placeholder 2"/>
          <p:cNvSpPr>
            <a:spLocks noGrp="1"/>
          </p:cNvSpPr>
          <p:nvPr>
            <p:ph idx="1"/>
          </p:nvPr>
        </p:nvSpPr>
        <p:spPr>
          <a:xfrm>
            <a:off x="323537" y="1556803"/>
            <a:ext cx="8390215" cy="4186548"/>
          </a:xfrm>
        </p:spPr>
        <p:txBody>
          <a:bodyPr/>
          <a:lstStyle>
            <a:lvl1pPr>
              <a:defRPr sz="2175"/>
            </a:lvl1pPr>
            <a:lvl2pPr marL="289487" indent="-190137">
              <a:buFont typeface="Arial" pitchFamily="34" charset="0"/>
              <a:buChar char="•"/>
              <a:defRPr sz="1985" baseline="0"/>
            </a:lvl2pPr>
          </a:lstStyle>
          <a:p>
            <a:pPr lvl="1"/>
            <a:endParaRPr lang="en-US" dirty="0" smtClean="0"/>
          </a:p>
        </p:txBody>
      </p:sp>
      <p:sp>
        <p:nvSpPr>
          <p:cNvPr id="5" name="Footer Placeholder 4"/>
          <p:cNvSpPr>
            <a:spLocks noGrp="1"/>
          </p:cNvSpPr>
          <p:nvPr>
            <p:ph type="ftr" sz="quarter" idx="11"/>
          </p:nvPr>
        </p:nvSpPr>
        <p:spPr>
          <a:xfrm>
            <a:off x="3124202" y="6232250"/>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30" y="6232250"/>
            <a:ext cx="2133600" cy="365125"/>
          </a:xfrm>
        </p:spPr>
        <p:txBody>
          <a:bodyPr/>
          <a:lstStyle/>
          <a:p>
            <a:fld id="{BDD33A6C-86AE-4CBB-A4BC-35408E9242CF}"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323534" y="6597352"/>
            <a:ext cx="7920881"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597" y="6151763"/>
            <a:ext cx="1826655" cy="393358"/>
          </a:xfrm>
          <a:prstGeom prst="rect">
            <a:avLst/>
          </a:prstGeom>
        </p:spPr>
      </p:pic>
      <p:cxnSp>
        <p:nvCxnSpPr>
          <p:cNvPr id="11" name="Straight Connector 10"/>
          <p:cNvCxnSpPr/>
          <p:nvPr userDrawn="1"/>
        </p:nvCxnSpPr>
        <p:spPr>
          <a:xfrm>
            <a:off x="503551" y="6083684"/>
            <a:ext cx="799288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44412" y="6597464"/>
            <a:ext cx="504056" cy="0"/>
          </a:xfrm>
          <a:prstGeom prst="line">
            <a:avLst/>
          </a:prstGeom>
          <a:ln w="38100">
            <a:solidFill>
              <a:srgbClr val="019D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95544" y="1124744"/>
            <a:ext cx="288032" cy="0"/>
          </a:xfrm>
          <a:prstGeom prst="line">
            <a:avLst/>
          </a:prstGeom>
          <a:ln w="19050">
            <a:solidFill>
              <a:srgbClr val="FFD5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0507887"/>
      </p:ext>
    </p:extLst>
  </p:cSld>
  <p:clrMapOvr>
    <a:masterClrMapping/>
  </p:clrMapOvr>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a:xfrm>
            <a:off x="323534" y="6597352"/>
            <a:ext cx="8496945"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5570" y="1250807"/>
            <a:ext cx="1792878" cy="2041839"/>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673" y="6125359"/>
            <a:ext cx="447263" cy="386204"/>
          </a:xfrm>
          <a:prstGeom prst="rect">
            <a:avLst/>
          </a:prstGeom>
        </p:spPr>
      </p:pic>
      <p:sp>
        <p:nvSpPr>
          <p:cNvPr id="12" name="TextBox 11"/>
          <p:cNvSpPr txBox="1"/>
          <p:nvPr userDrawn="1"/>
        </p:nvSpPr>
        <p:spPr>
          <a:xfrm>
            <a:off x="1140035" y="6269483"/>
            <a:ext cx="3240360" cy="477932"/>
          </a:xfrm>
          <a:prstGeom prst="rect">
            <a:avLst/>
          </a:prstGeom>
          <a:noFill/>
        </p:spPr>
        <p:txBody>
          <a:bodyPr wrap="square" lIns="98660" tIns="49330" rIns="98660" bIns="49330" rtlCol="0">
            <a:spAutoFit/>
          </a:bodyPr>
          <a:lstStyle/>
          <a:p>
            <a:pPr defTabSz="986649">
              <a:defRPr/>
            </a:pPr>
            <a:r>
              <a:rPr lang="en-US" sz="1229" dirty="0" err="1">
                <a:solidFill>
                  <a:prstClr val="white">
                    <a:lumMod val="50000"/>
                  </a:prstClr>
                </a:solidFill>
              </a:rPr>
              <a:t>Chemin</a:t>
            </a:r>
            <a:r>
              <a:rPr lang="en-US" sz="1229" dirty="0">
                <a:solidFill>
                  <a:prstClr val="white">
                    <a:lumMod val="50000"/>
                  </a:prstClr>
                </a:solidFill>
              </a:rPr>
              <a:t> du </a:t>
            </a:r>
            <a:r>
              <a:rPr lang="en-US" sz="1229" dirty="0" err="1">
                <a:solidFill>
                  <a:prstClr val="white">
                    <a:lumMod val="50000"/>
                  </a:prstClr>
                </a:solidFill>
              </a:rPr>
              <a:t>Reposoir</a:t>
            </a:r>
            <a:r>
              <a:rPr lang="en-US" sz="1229" dirty="0">
                <a:solidFill>
                  <a:prstClr val="white">
                    <a:lumMod val="50000"/>
                  </a:prstClr>
                </a:solidFill>
              </a:rPr>
              <a:t> 7 | 1260 </a:t>
            </a:r>
            <a:r>
              <a:rPr lang="en-US" sz="1229" dirty="0" err="1">
                <a:solidFill>
                  <a:prstClr val="white">
                    <a:lumMod val="50000"/>
                  </a:prstClr>
                </a:solidFill>
              </a:rPr>
              <a:t>Nyon</a:t>
            </a:r>
            <a:r>
              <a:rPr lang="en-US" sz="1229" dirty="0">
                <a:solidFill>
                  <a:prstClr val="white">
                    <a:lumMod val="50000"/>
                  </a:prstClr>
                </a:solidFill>
              </a:rPr>
              <a:t> | Switzerland</a:t>
            </a:r>
          </a:p>
        </p:txBody>
      </p:sp>
      <p:sp>
        <p:nvSpPr>
          <p:cNvPr id="13" name="TextBox 12"/>
          <p:cNvSpPr txBox="1"/>
          <p:nvPr userDrawn="1"/>
        </p:nvSpPr>
        <p:spPr>
          <a:xfrm>
            <a:off x="7308305" y="6261808"/>
            <a:ext cx="1612716" cy="303403"/>
          </a:xfrm>
          <a:prstGeom prst="rect">
            <a:avLst/>
          </a:prstGeom>
          <a:noFill/>
        </p:spPr>
        <p:txBody>
          <a:bodyPr wrap="square" lIns="98660" tIns="49330" rIns="98660" bIns="49330" rtlCol="0">
            <a:spAutoFit/>
          </a:bodyPr>
          <a:lstStyle/>
          <a:p>
            <a:pPr defTabSz="986512"/>
            <a:r>
              <a:rPr lang="en-US" sz="1324" b="1" dirty="0">
                <a:solidFill>
                  <a:srgbClr val="FFD51E"/>
                </a:solidFill>
              </a:rPr>
              <a:t>www.worldseed.org</a:t>
            </a:r>
          </a:p>
        </p:txBody>
      </p:sp>
      <p:sp>
        <p:nvSpPr>
          <p:cNvPr id="14" name="TextBox 13"/>
          <p:cNvSpPr txBox="1"/>
          <p:nvPr userDrawn="1"/>
        </p:nvSpPr>
        <p:spPr>
          <a:xfrm>
            <a:off x="1799694" y="3255032"/>
            <a:ext cx="5544616" cy="899714"/>
          </a:xfrm>
          <a:prstGeom prst="rect">
            <a:avLst/>
          </a:prstGeom>
          <a:noFill/>
        </p:spPr>
        <p:txBody>
          <a:bodyPr wrap="square" lIns="98660" tIns="49330" rIns="98660" bIns="49330" rtlCol="0">
            <a:spAutoFit/>
          </a:bodyPr>
          <a:lstStyle/>
          <a:p>
            <a:pPr algn="ctr" defTabSz="986512"/>
            <a:r>
              <a:rPr lang="en-US" sz="5199" dirty="0">
                <a:solidFill>
                  <a:prstClr val="black"/>
                </a:solidFill>
              </a:rPr>
              <a:t>Seed is Life</a:t>
            </a:r>
          </a:p>
        </p:txBody>
      </p:sp>
    </p:spTree>
    <p:extLst>
      <p:ext uri="{BB962C8B-B14F-4D97-AF65-F5344CB8AC3E}">
        <p14:creationId xmlns:p14="http://schemas.microsoft.com/office/powerpoint/2010/main" val="368884736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13"/>
            <a:ext cx="7772401" cy="1362074"/>
          </a:xfrm>
        </p:spPr>
        <p:txBody>
          <a:bodyPr anchor="t"/>
          <a:lstStyle>
            <a:lvl1pPr algn="l">
              <a:defRPr sz="4348"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29"/>
            <a:ext cx="7772401" cy="1500187"/>
          </a:xfrm>
        </p:spPr>
        <p:txBody>
          <a:bodyPr anchor="b"/>
          <a:lstStyle>
            <a:lvl1pPr marL="0" indent="0">
              <a:buNone/>
              <a:defRPr sz="2175">
                <a:solidFill>
                  <a:schemeClr val="tx1">
                    <a:tint val="75000"/>
                  </a:schemeClr>
                </a:solidFill>
              </a:defRPr>
            </a:lvl1pPr>
            <a:lvl2pPr marL="493325" indent="0">
              <a:buNone/>
              <a:defRPr sz="1985">
                <a:solidFill>
                  <a:schemeClr val="tx1">
                    <a:tint val="75000"/>
                  </a:schemeClr>
                </a:solidFill>
              </a:defRPr>
            </a:lvl2pPr>
            <a:lvl3pPr marL="986649" indent="0">
              <a:buNone/>
              <a:defRPr sz="1702">
                <a:solidFill>
                  <a:schemeClr val="tx1">
                    <a:tint val="75000"/>
                  </a:schemeClr>
                </a:solidFill>
              </a:defRPr>
            </a:lvl3pPr>
            <a:lvl4pPr marL="1479975" indent="0">
              <a:buNone/>
              <a:defRPr sz="1512">
                <a:solidFill>
                  <a:schemeClr val="tx1">
                    <a:tint val="75000"/>
                  </a:schemeClr>
                </a:solidFill>
              </a:defRPr>
            </a:lvl4pPr>
            <a:lvl5pPr marL="1973300" indent="0">
              <a:buNone/>
              <a:defRPr sz="1512">
                <a:solidFill>
                  <a:schemeClr val="tx1">
                    <a:tint val="75000"/>
                  </a:schemeClr>
                </a:solidFill>
              </a:defRPr>
            </a:lvl5pPr>
            <a:lvl6pPr marL="2466624" indent="0">
              <a:buNone/>
              <a:defRPr sz="1512">
                <a:solidFill>
                  <a:schemeClr val="tx1">
                    <a:tint val="75000"/>
                  </a:schemeClr>
                </a:solidFill>
              </a:defRPr>
            </a:lvl6pPr>
            <a:lvl7pPr marL="2959949" indent="0">
              <a:buNone/>
              <a:defRPr sz="1512">
                <a:solidFill>
                  <a:schemeClr val="tx1">
                    <a:tint val="75000"/>
                  </a:schemeClr>
                </a:solidFill>
              </a:defRPr>
            </a:lvl7pPr>
            <a:lvl8pPr marL="3453274" indent="0">
              <a:buNone/>
              <a:defRPr sz="1512">
                <a:solidFill>
                  <a:schemeClr val="tx1">
                    <a:tint val="75000"/>
                  </a:schemeClr>
                </a:solidFill>
              </a:defRPr>
            </a:lvl8pPr>
            <a:lvl9pPr marL="3946600" indent="0">
              <a:buNone/>
              <a:defRPr sz="151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39123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4" y="1600206"/>
            <a:ext cx="4038599" cy="4525963"/>
          </a:xfrm>
        </p:spPr>
        <p:txBody>
          <a:bodyPr/>
          <a:lstStyle>
            <a:lvl1pPr>
              <a:defRPr sz="3025"/>
            </a:lvl1pPr>
            <a:lvl2pPr>
              <a:defRPr sz="2552"/>
            </a:lvl2pPr>
            <a:lvl3pPr>
              <a:defRPr sz="217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6" y="1600206"/>
            <a:ext cx="4038599" cy="4525963"/>
          </a:xfrm>
        </p:spPr>
        <p:txBody>
          <a:bodyPr/>
          <a:lstStyle>
            <a:lvl1pPr>
              <a:defRPr sz="3025"/>
            </a:lvl1pPr>
            <a:lvl2pPr>
              <a:defRPr sz="2552"/>
            </a:lvl2pPr>
            <a:lvl3pPr>
              <a:defRPr sz="2175"/>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67515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7"/>
            <a:ext cx="4040189" cy="639763"/>
          </a:xfrm>
        </p:spPr>
        <p:txBody>
          <a:bodyPr anchor="b"/>
          <a:lstStyle>
            <a:lvl1pPr marL="0" indent="0">
              <a:buNone/>
              <a:defRPr sz="2552" b="1"/>
            </a:lvl1pPr>
            <a:lvl2pPr marL="493325" indent="0">
              <a:buNone/>
              <a:defRPr sz="2175" b="1"/>
            </a:lvl2pPr>
            <a:lvl3pPr marL="986649" indent="0">
              <a:buNone/>
              <a:defRPr sz="1985" b="1"/>
            </a:lvl3pPr>
            <a:lvl4pPr marL="1479975" indent="0">
              <a:buNone/>
              <a:defRPr sz="1702" b="1"/>
            </a:lvl4pPr>
            <a:lvl5pPr marL="1973300" indent="0">
              <a:buNone/>
              <a:defRPr sz="1702" b="1"/>
            </a:lvl5pPr>
            <a:lvl6pPr marL="2466624" indent="0">
              <a:buNone/>
              <a:defRPr sz="1702" b="1"/>
            </a:lvl6pPr>
            <a:lvl7pPr marL="2959949" indent="0">
              <a:buNone/>
              <a:defRPr sz="1702" b="1"/>
            </a:lvl7pPr>
            <a:lvl8pPr marL="3453274" indent="0">
              <a:buNone/>
              <a:defRPr sz="1702" b="1"/>
            </a:lvl8pPr>
            <a:lvl9pPr marL="3946600" indent="0">
              <a:buNone/>
              <a:defRPr sz="1702" b="1"/>
            </a:lvl9pPr>
          </a:lstStyle>
          <a:p>
            <a:pPr lvl="0"/>
            <a:r>
              <a:rPr lang="en-US" smtClean="0"/>
              <a:t>Click to edit Master text styles</a:t>
            </a:r>
          </a:p>
        </p:txBody>
      </p:sp>
      <p:sp>
        <p:nvSpPr>
          <p:cNvPr id="4" name="Content Placeholder 3"/>
          <p:cNvSpPr>
            <a:spLocks noGrp="1"/>
          </p:cNvSpPr>
          <p:nvPr>
            <p:ph sz="half" idx="2"/>
          </p:nvPr>
        </p:nvSpPr>
        <p:spPr>
          <a:xfrm>
            <a:off x="457203" y="2174894"/>
            <a:ext cx="4040189" cy="3951288"/>
          </a:xfrm>
        </p:spPr>
        <p:txBody>
          <a:bodyPr/>
          <a:lstStyle>
            <a:lvl1pPr>
              <a:defRPr sz="2552"/>
            </a:lvl1pPr>
            <a:lvl2pPr>
              <a:defRPr sz="2175"/>
            </a:lvl2pPr>
            <a:lvl3pPr>
              <a:defRPr sz="1985"/>
            </a:lvl3pPr>
            <a:lvl4pPr>
              <a:defRPr sz="1702"/>
            </a:lvl4pPr>
            <a:lvl5pPr>
              <a:defRPr sz="1702"/>
            </a:lvl5pPr>
            <a:lvl6pPr>
              <a:defRPr sz="1702"/>
            </a:lvl6pPr>
            <a:lvl7pPr>
              <a:defRPr sz="1702"/>
            </a:lvl7pPr>
            <a:lvl8pPr>
              <a:defRPr sz="1702"/>
            </a:lvl8pPr>
            <a:lvl9pPr>
              <a:defRPr sz="17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5" y="1535117"/>
            <a:ext cx="4041776" cy="639763"/>
          </a:xfrm>
        </p:spPr>
        <p:txBody>
          <a:bodyPr anchor="b"/>
          <a:lstStyle>
            <a:lvl1pPr marL="0" indent="0">
              <a:buNone/>
              <a:defRPr sz="2552" b="1"/>
            </a:lvl1pPr>
            <a:lvl2pPr marL="493325" indent="0">
              <a:buNone/>
              <a:defRPr sz="2175" b="1"/>
            </a:lvl2pPr>
            <a:lvl3pPr marL="986649" indent="0">
              <a:buNone/>
              <a:defRPr sz="1985" b="1"/>
            </a:lvl3pPr>
            <a:lvl4pPr marL="1479975" indent="0">
              <a:buNone/>
              <a:defRPr sz="1702" b="1"/>
            </a:lvl4pPr>
            <a:lvl5pPr marL="1973300" indent="0">
              <a:buNone/>
              <a:defRPr sz="1702" b="1"/>
            </a:lvl5pPr>
            <a:lvl6pPr marL="2466624" indent="0">
              <a:buNone/>
              <a:defRPr sz="1702" b="1"/>
            </a:lvl6pPr>
            <a:lvl7pPr marL="2959949" indent="0">
              <a:buNone/>
              <a:defRPr sz="1702" b="1"/>
            </a:lvl7pPr>
            <a:lvl8pPr marL="3453274" indent="0">
              <a:buNone/>
              <a:defRPr sz="1702" b="1"/>
            </a:lvl8pPr>
            <a:lvl9pPr marL="3946600" indent="0">
              <a:buNone/>
              <a:defRPr sz="1702" b="1"/>
            </a:lvl9pPr>
          </a:lstStyle>
          <a:p>
            <a:pPr lvl="0"/>
            <a:r>
              <a:rPr lang="en-US" smtClean="0"/>
              <a:t>Click to edit Master text styles</a:t>
            </a:r>
          </a:p>
        </p:txBody>
      </p:sp>
      <p:sp>
        <p:nvSpPr>
          <p:cNvPr id="6" name="Content Placeholder 5"/>
          <p:cNvSpPr>
            <a:spLocks noGrp="1"/>
          </p:cNvSpPr>
          <p:nvPr>
            <p:ph sz="quarter" idx="4"/>
          </p:nvPr>
        </p:nvSpPr>
        <p:spPr>
          <a:xfrm>
            <a:off x="4645035" y="2174894"/>
            <a:ext cx="4041776" cy="3951288"/>
          </a:xfrm>
        </p:spPr>
        <p:txBody>
          <a:bodyPr/>
          <a:lstStyle>
            <a:lvl1pPr>
              <a:defRPr sz="2552"/>
            </a:lvl1pPr>
            <a:lvl2pPr>
              <a:defRPr sz="2175"/>
            </a:lvl2pPr>
            <a:lvl3pPr>
              <a:defRPr sz="1985"/>
            </a:lvl3pPr>
            <a:lvl4pPr>
              <a:defRPr sz="1702"/>
            </a:lvl4pPr>
            <a:lvl5pPr>
              <a:defRPr sz="1702"/>
            </a:lvl5pPr>
            <a:lvl6pPr>
              <a:defRPr sz="1702"/>
            </a:lvl6pPr>
            <a:lvl7pPr>
              <a:defRPr sz="1702"/>
            </a:lvl7pPr>
            <a:lvl8pPr>
              <a:defRPr sz="1702"/>
            </a:lvl8pPr>
            <a:lvl9pPr>
              <a:defRPr sz="17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354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285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4200" y="5581352"/>
            <a:ext cx="2590800" cy="895648"/>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674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70"/>
            <a:ext cx="3008313" cy="1162051"/>
          </a:xfrm>
        </p:spPr>
        <p:txBody>
          <a:bodyPr anchor="b"/>
          <a:lstStyle>
            <a:lvl1pPr algn="l">
              <a:defRPr sz="2175" b="1"/>
            </a:lvl1pPr>
          </a:lstStyle>
          <a:p>
            <a:r>
              <a:rPr lang="en-US" smtClean="0"/>
              <a:t>Click to edit Master title style</a:t>
            </a:r>
            <a:endParaRPr lang="en-US"/>
          </a:p>
        </p:txBody>
      </p:sp>
      <p:sp>
        <p:nvSpPr>
          <p:cNvPr id="3" name="Content Placeholder 2"/>
          <p:cNvSpPr>
            <a:spLocks noGrp="1"/>
          </p:cNvSpPr>
          <p:nvPr>
            <p:ph idx="1"/>
          </p:nvPr>
        </p:nvSpPr>
        <p:spPr>
          <a:xfrm>
            <a:off x="3575053" y="273074"/>
            <a:ext cx="5111750" cy="5853113"/>
          </a:xfrm>
        </p:spPr>
        <p:txBody>
          <a:bodyPr/>
          <a:lstStyle>
            <a:lvl1pPr>
              <a:defRPr sz="3498"/>
            </a:lvl1pPr>
            <a:lvl2pPr>
              <a:defRPr sz="3025"/>
            </a:lvl2pPr>
            <a:lvl3pPr>
              <a:defRPr sz="2552"/>
            </a:lvl3pPr>
            <a:lvl4pPr>
              <a:defRPr sz="2175"/>
            </a:lvl4pPr>
            <a:lvl5pPr>
              <a:defRPr sz="2175"/>
            </a:lvl5pPr>
            <a:lvl6pPr>
              <a:defRPr sz="2175"/>
            </a:lvl6pPr>
            <a:lvl7pPr>
              <a:defRPr sz="2175"/>
            </a:lvl7pPr>
            <a:lvl8pPr>
              <a:defRPr sz="2175"/>
            </a:lvl8pPr>
            <a:lvl9pPr>
              <a:defRPr sz="21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11"/>
            <a:ext cx="3008313" cy="4691064"/>
          </a:xfrm>
        </p:spPr>
        <p:txBody>
          <a:bodyPr/>
          <a:lstStyle>
            <a:lvl1pPr marL="0" indent="0">
              <a:buNone/>
              <a:defRPr sz="1512"/>
            </a:lvl1pPr>
            <a:lvl2pPr marL="493325" indent="0">
              <a:buNone/>
              <a:defRPr sz="1324"/>
            </a:lvl2pPr>
            <a:lvl3pPr marL="986649" indent="0">
              <a:buNone/>
              <a:defRPr sz="1040"/>
            </a:lvl3pPr>
            <a:lvl4pPr marL="1479975" indent="0">
              <a:buNone/>
              <a:defRPr sz="945"/>
            </a:lvl4pPr>
            <a:lvl5pPr marL="1973300" indent="0">
              <a:buNone/>
              <a:defRPr sz="945"/>
            </a:lvl5pPr>
            <a:lvl6pPr marL="2466624" indent="0">
              <a:buNone/>
              <a:defRPr sz="945"/>
            </a:lvl6pPr>
            <a:lvl7pPr marL="2959949" indent="0">
              <a:buNone/>
              <a:defRPr sz="945"/>
            </a:lvl7pPr>
            <a:lvl8pPr marL="3453274" indent="0">
              <a:buNone/>
              <a:defRPr sz="945"/>
            </a:lvl8pPr>
            <a:lvl9pPr marL="394660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9640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3"/>
            <a:ext cx="5486400" cy="566739"/>
          </a:xfrm>
        </p:spPr>
        <p:txBody>
          <a:bodyPr anchor="b"/>
          <a:lstStyle>
            <a:lvl1pPr algn="l">
              <a:defRPr sz="2175"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94"/>
            <a:ext cx="5486400" cy="4114800"/>
          </a:xfrm>
        </p:spPr>
        <p:txBody>
          <a:bodyPr/>
          <a:lstStyle>
            <a:lvl1pPr marL="0" indent="0">
              <a:buNone/>
              <a:defRPr sz="3498"/>
            </a:lvl1pPr>
            <a:lvl2pPr marL="493325" indent="0">
              <a:buNone/>
              <a:defRPr sz="3025"/>
            </a:lvl2pPr>
            <a:lvl3pPr marL="986649" indent="0">
              <a:buNone/>
              <a:defRPr sz="2552"/>
            </a:lvl3pPr>
            <a:lvl4pPr marL="1479975" indent="0">
              <a:buNone/>
              <a:defRPr sz="2175"/>
            </a:lvl4pPr>
            <a:lvl5pPr marL="1973300" indent="0">
              <a:buNone/>
              <a:defRPr sz="2175"/>
            </a:lvl5pPr>
            <a:lvl6pPr marL="2466624" indent="0">
              <a:buNone/>
              <a:defRPr sz="2175"/>
            </a:lvl6pPr>
            <a:lvl7pPr marL="2959949" indent="0">
              <a:buNone/>
              <a:defRPr sz="2175"/>
            </a:lvl7pPr>
            <a:lvl8pPr marL="3453274" indent="0">
              <a:buNone/>
              <a:defRPr sz="2175"/>
            </a:lvl8pPr>
            <a:lvl9pPr marL="3946600" indent="0">
              <a:buNone/>
              <a:defRPr sz="2175"/>
            </a:lvl9pPr>
          </a:lstStyle>
          <a:p>
            <a:endParaRPr lang="en-US"/>
          </a:p>
        </p:txBody>
      </p:sp>
      <p:sp>
        <p:nvSpPr>
          <p:cNvPr id="4" name="Text Placeholder 3"/>
          <p:cNvSpPr>
            <a:spLocks noGrp="1"/>
          </p:cNvSpPr>
          <p:nvPr>
            <p:ph type="body" sz="half" idx="2"/>
          </p:nvPr>
        </p:nvSpPr>
        <p:spPr>
          <a:xfrm>
            <a:off x="1792289" y="5367352"/>
            <a:ext cx="5486400" cy="804862"/>
          </a:xfrm>
        </p:spPr>
        <p:txBody>
          <a:bodyPr/>
          <a:lstStyle>
            <a:lvl1pPr marL="0" indent="0">
              <a:buNone/>
              <a:defRPr sz="1512"/>
            </a:lvl1pPr>
            <a:lvl2pPr marL="493325" indent="0">
              <a:buNone/>
              <a:defRPr sz="1324"/>
            </a:lvl2pPr>
            <a:lvl3pPr marL="986649" indent="0">
              <a:buNone/>
              <a:defRPr sz="1040"/>
            </a:lvl3pPr>
            <a:lvl4pPr marL="1479975" indent="0">
              <a:buNone/>
              <a:defRPr sz="945"/>
            </a:lvl4pPr>
            <a:lvl5pPr marL="1973300" indent="0">
              <a:buNone/>
              <a:defRPr sz="945"/>
            </a:lvl5pPr>
            <a:lvl6pPr marL="2466624" indent="0">
              <a:buNone/>
              <a:defRPr sz="945"/>
            </a:lvl6pPr>
            <a:lvl7pPr marL="2959949" indent="0">
              <a:buNone/>
              <a:defRPr sz="945"/>
            </a:lvl7pPr>
            <a:lvl8pPr marL="3453274" indent="0">
              <a:buNone/>
              <a:defRPr sz="945"/>
            </a:lvl8pPr>
            <a:lvl9pPr marL="3946600"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987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579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8" y="27466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8" y="274660"/>
            <a:ext cx="60198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9089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8229600" cy="1143000"/>
          </a:xfrm>
          <a:prstGeom prst="rect">
            <a:avLst/>
          </a:prstGeom>
        </p:spPr>
        <p:txBody>
          <a:bodyPr/>
          <a:lstStyle/>
          <a:p>
            <a:r>
              <a:rPr lang="en-US" smtClean="0"/>
              <a:t>Click to edit Master title style</a:t>
            </a:r>
            <a:endParaRPr lang="de-CH"/>
          </a:p>
        </p:txBody>
      </p:sp>
      <p:sp>
        <p:nvSpPr>
          <p:cNvPr id="3" name="Date Placeholder 2"/>
          <p:cNvSpPr>
            <a:spLocks noGrp="1"/>
          </p:cNvSpPr>
          <p:nvPr>
            <p:ph type="dt" sz="half" idx="10"/>
          </p:nvPr>
        </p:nvSpPr>
        <p:spPr/>
        <p:txBody>
          <a:bodyPr/>
          <a:lstStyle/>
          <a:p>
            <a:fld id="{F5A4221B-833B-4C1C-A7F0-8FD75C80FA3A}" type="datetimeFigureOut">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de-CH" smtClean="0">
                <a:solidFill>
                  <a:prstClr val="black">
                    <a:tint val="75000"/>
                  </a:prstClr>
                </a:solidFill>
              </a:rPr>
              <a:t>Speaker</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C2F96C5-E828-4533-9BB2-8EB0E0D1C34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689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3068960"/>
            <a:ext cx="7772401" cy="648072"/>
          </a:xfr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3570" y="3717033"/>
            <a:ext cx="6400800" cy="1752600"/>
          </a:xfrm>
        </p:spPr>
        <p:txBody>
          <a:bodyPr>
            <a:normAutofit/>
          </a:bodyPr>
          <a:lstStyle>
            <a:lvl1pPr marL="0" indent="0" algn="l">
              <a:buNone/>
              <a:defRPr sz="2174">
                <a:solidFill>
                  <a:schemeClr val="tx1">
                    <a:tint val="75000"/>
                  </a:schemeClr>
                </a:solidFill>
              </a:defRPr>
            </a:lvl1pPr>
            <a:lvl2pPr marL="493303" indent="0" algn="ctr">
              <a:buNone/>
              <a:defRPr>
                <a:solidFill>
                  <a:schemeClr val="tx1">
                    <a:tint val="75000"/>
                  </a:schemeClr>
                </a:solidFill>
              </a:defRPr>
            </a:lvl2pPr>
            <a:lvl3pPr marL="986606" indent="0" algn="ctr">
              <a:buNone/>
              <a:defRPr>
                <a:solidFill>
                  <a:schemeClr val="tx1">
                    <a:tint val="75000"/>
                  </a:schemeClr>
                </a:solidFill>
              </a:defRPr>
            </a:lvl3pPr>
            <a:lvl4pPr marL="1479909" indent="0" algn="ctr">
              <a:buNone/>
              <a:defRPr>
                <a:solidFill>
                  <a:schemeClr val="tx1">
                    <a:tint val="75000"/>
                  </a:schemeClr>
                </a:solidFill>
              </a:defRPr>
            </a:lvl4pPr>
            <a:lvl5pPr marL="1973212" indent="0" algn="ctr">
              <a:buNone/>
              <a:defRPr>
                <a:solidFill>
                  <a:schemeClr val="tx1">
                    <a:tint val="75000"/>
                  </a:schemeClr>
                </a:solidFill>
              </a:defRPr>
            </a:lvl5pPr>
            <a:lvl6pPr marL="2466515" indent="0" algn="ctr">
              <a:buNone/>
              <a:defRPr>
                <a:solidFill>
                  <a:schemeClr val="tx1">
                    <a:tint val="75000"/>
                  </a:schemeClr>
                </a:solidFill>
              </a:defRPr>
            </a:lvl6pPr>
            <a:lvl7pPr marL="2959817" indent="0" algn="ctr">
              <a:buNone/>
              <a:defRPr>
                <a:solidFill>
                  <a:schemeClr val="tx1">
                    <a:tint val="75000"/>
                  </a:schemeClr>
                </a:solidFill>
              </a:defRPr>
            </a:lvl7pPr>
            <a:lvl8pPr marL="3453121" indent="0" algn="ctr">
              <a:buNone/>
              <a:defRPr>
                <a:solidFill>
                  <a:schemeClr val="tx1">
                    <a:tint val="75000"/>
                  </a:schemeClr>
                </a:solidFill>
              </a:defRPr>
            </a:lvl8pPr>
            <a:lvl9pPr marL="3946424"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67545" y="6213583"/>
            <a:ext cx="2133600" cy="365125"/>
          </a:xfrm>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a:xfrm>
            <a:off x="3124202" y="6232234"/>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24" y="6232234"/>
            <a:ext cx="2133600" cy="365125"/>
          </a:xfrm>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31" y="229765"/>
            <a:ext cx="4843961" cy="884894"/>
          </a:xfrm>
          <a:prstGeom prst="rect">
            <a:avLst/>
          </a:prstGeom>
        </p:spPr>
      </p:pic>
      <p:cxnSp>
        <p:nvCxnSpPr>
          <p:cNvPr id="9" name="Straight Connector 8"/>
          <p:cNvCxnSpPr/>
          <p:nvPr userDrawn="1"/>
        </p:nvCxnSpPr>
        <p:spPr>
          <a:xfrm>
            <a:off x="323530" y="6597352"/>
            <a:ext cx="8496944"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35588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9" y="1484786"/>
            <a:ext cx="8229600" cy="576064"/>
          </a:xfrm>
        </p:spPr>
        <p:txBody>
          <a:bodyPr>
            <a:normAutofit/>
          </a:bodyPr>
          <a:lstStyle>
            <a:lvl1pPr algn="l">
              <a:defRPr sz="3498"/>
            </a:lvl1pPr>
          </a:lstStyle>
          <a:p>
            <a:r>
              <a:rPr lang="en-US" dirty="0" smtClean="0"/>
              <a:t>Click to edit Master title style</a:t>
            </a:r>
            <a:endParaRPr lang="en-US" dirty="0"/>
          </a:p>
        </p:txBody>
      </p:sp>
      <p:sp>
        <p:nvSpPr>
          <p:cNvPr id="3" name="Content Placeholder 2"/>
          <p:cNvSpPr>
            <a:spLocks noGrp="1"/>
          </p:cNvSpPr>
          <p:nvPr>
            <p:ph idx="1"/>
          </p:nvPr>
        </p:nvSpPr>
        <p:spPr>
          <a:xfrm>
            <a:off x="323529" y="2132862"/>
            <a:ext cx="8229600" cy="2769171"/>
          </a:xfrm>
        </p:spPr>
        <p:txBody>
          <a:bodyPr/>
          <a:lstStyle>
            <a:lvl1pPr>
              <a:defRPr sz="2174"/>
            </a:lvl1pPr>
            <a:lvl2pPr marL="289474" indent="-190128">
              <a:buFont typeface="Arial" pitchFamily="34" charset="0"/>
              <a:buChar char="•"/>
              <a:defRPr sz="1985" baseline="0"/>
            </a:lvl2pPr>
          </a:lstStyle>
          <a:p>
            <a:pPr lvl="1"/>
            <a:endParaRPr lang="en-US" dirty="0" smtClean="0"/>
          </a:p>
        </p:txBody>
      </p:sp>
      <p:sp>
        <p:nvSpPr>
          <p:cNvPr id="4" name="Date Placeholder 3"/>
          <p:cNvSpPr>
            <a:spLocks noGrp="1"/>
          </p:cNvSpPr>
          <p:nvPr>
            <p:ph type="dt" sz="half" idx="10"/>
          </p:nvPr>
        </p:nvSpPr>
        <p:spPr>
          <a:xfrm>
            <a:off x="467545" y="6232234"/>
            <a:ext cx="2133600" cy="365125"/>
          </a:xfrm>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a:xfrm>
            <a:off x="3124202" y="6232234"/>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24" y="6232234"/>
            <a:ext cx="2133600" cy="365125"/>
          </a:xfrm>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323530" y="6597352"/>
            <a:ext cx="8496944"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531" y="229768"/>
            <a:ext cx="4843961" cy="850071"/>
          </a:xfrm>
          <a:prstGeom prst="rect">
            <a:avLst/>
          </a:prstGeom>
        </p:spPr>
      </p:pic>
    </p:spTree>
    <p:extLst>
      <p:ext uri="{BB962C8B-B14F-4D97-AF65-F5344CB8AC3E}">
        <p14:creationId xmlns:p14="http://schemas.microsoft.com/office/powerpoint/2010/main" val="400213544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742" y="476673"/>
            <a:ext cx="8229600" cy="576064"/>
          </a:xfrm>
        </p:spPr>
        <p:txBody>
          <a:bodyPr>
            <a:normAutofit/>
          </a:bodyPr>
          <a:lstStyle>
            <a:lvl1pPr algn="l">
              <a:defRPr sz="3498"/>
            </a:lvl1pPr>
          </a:lstStyle>
          <a:p>
            <a:r>
              <a:rPr lang="en-US" dirty="0" smtClean="0"/>
              <a:t>Click to edit Master title style</a:t>
            </a:r>
            <a:endParaRPr lang="en-US" dirty="0"/>
          </a:p>
        </p:txBody>
      </p:sp>
      <p:sp>
        <p:nvSpPr>
          <p:cNvPr id="3" name="Content Placeholder 2"/>
          <p:cNvSpPr>
            <a:spLocks noGrp="1"/>
          </p:cNvSpPr>
          <p:nvPr>
            <p:ph idx="1"/>
          </p:nvPr>
        </p:nvSpPr>
        <p:spPr>
          <a:xfrm>
            <a:off x="323530" y="1556792"/>
            <a:ext cx="8390215" cy="4186548"/>
          </a:xfrm>
        </p:spPr>
        <p:txBody>
          <a:bodyPr/>
          <a:lstStyle>
            <a:lvl1pPr>
              <a:defRPr sz="2174"/>
            </a:lvl1pPr>
            <a:lvl2pPr marL="289474" indent="-190128">
              <a:buFont typeface="Arial" pitchFamily="34" charset="0"/>
              <a:buChar char="•"/>
              <a:defRPr sz="1985" baseline="0"/>
            </a:lvl2pPr>
          </a:lstStyle>
          <a:p>
            <a:pPr lvl="1"/>
            <a:endParaRPr lang="en-US" dirty="0" smtClean="0"/>
          </a:p>
        </p:txBody>
      </p:sp>
      <p:sp>
        <p:nvSpPr>
          <p:cNvPr id="5" name="Footer Placeholder 4"/>
          <p:cNvSpPr>
            <a:spLocks noGrp="1"/>
          </p:cNvSpPr>
          <p:nvPr>
            <p:ph type="ftr" sz="quarter" idx="11"/>
          </p:nvPr>
        </p:nvSpPr>
        <p:spPr>
          <a:xfrm>
            <a:off x="3124202" y="6232234"/>
            <a:ext cx="2895600" cy="365125"/>
          </a:xfr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88224" y="6232234"/>
            <a:ext cx="2133600" cy="365125"/>
          </a:xfrm>
        </p:spPr>
        <p:txBody>
          <a:bodyPr/>
          <a:lstStyle/>
          <a:p>
            <a:fld id="{BDD33A6C-86AE-4CBB-A4BC-35408E9242CF}"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a:off x="323531" y="6597352"/>
            <a:ext cx="7920880"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590" y="6151756"/>
            <a:ext cx="1826655" cy="393359"/>
          </a:xfrm>
          <a:prstGeom prst="rect">
            <a:avLst/>
          </a:prstGeom>
        </p:spPr>
      </p:pic>
      <p:cxnSp>
        <p:nvCxnSpPr>
          <p:cNvPr id="11" name="Straight Connector 10"/>
          <p:cNvCxnSpPr/>
          <p:nvPr userDrawn="1"/>
        </p:nvCxnSpPr>
        <p:spPr>
          <a:xfrm>
            <a:off x="503549" y="6083684"/>
            <a:ext cx="799288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44411" y="6597464"/>
            <a:ext cx="504056" cy="0"/>
          </a:xfrm>
          <a:prstGeom prst="line">
            <a:avLst/>
          </a:prstGeom>
          <a:ln w="38100">
            <a:solidFill>
              <a:srgbClr val="019D5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395538" y="1124744"/>
            <a:ext cx="288032" cy="0"/>
          </a:xfrm>
          <a:prstGeom prst="line">
            <a:avLst/>
          </a:prstGeom>
          <a:ln w="19050">
            <a:solidFill>
              <a:srgbClr val="FFD5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394710"/>
      </p:ext>
    </p:extLst>
  </p:cSld>
  <p:clrMapOvr>
    <a:masterClrMapping/>
  </p:clrMapOvr>
  <p:timing>
    <p:tnLst>
      <p:par>
        <p:cTn id="1" dur="indefinite" restart="never" nodeType="tmRoot"/>
      </p:par>
    </p:tnLst>
  </p:timing>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cxnSp>
        <p:nvCxnSpPr>
          <p:cNvPr id="9" name="Straight Connector 8"/>
          <p:cNvCxnSpPr/>
          <p:nvPr userDrawn="1"/>
        </p:nvCxnSpPr>
        <p:spPr>
          <a:xfrm>
            <a:off x="323530" y="6597352"/>
            <a:ext cx="8496944" cy="0"/>
          </a:xfrm>
          <a:prstGeom prst="line">
            <a:avLst/>
          </a:prstGeom>
          <a:ln w="38100">
            <a:solidFill>
              <a:srgbClr val="FFD51E"/>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5563" y="1250797"/>
            <a:ext cx="1792878" cy="2041838"/>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4670" y="6125359"/>
            <a:ext cx="447264" cy="386204"/>
          </a:xfrm>
          <a:prstGeom prst="rect">
            <a:avLst/>
          </a:prstGeom>
        </p:spPr>
      </p:pic>
      <p:sp>
        <p:nvSpPr>
          <p:cNvPr id="12" name="TextBox 11"/>
          <p:cNvSpPr txBox="1"/>
          <p:nvPr userDrawn="1"/>
        </p:nvSpPr>
        <p:spPr>
          <a:xfrm>
            <a:off x="1140036" y="6269483"/>
            <a:ext cx="3240360" cy="477932"/>
          </a:xfrm>
          <a:prstGeom prst="rect">
            <a:avLst/>
          </a:prstGeom>
          <a:noFill/>
        </p:spPr>
        <p:txBody>
          <a:bodyPr wrap="square" lIns="98660" tIns="49330" rIns="98660" bIns="49330" rtlCol="0">
            <a:spAutoFit/>
          </a:bodyPr>
          <a:lstStyle/>
          <a:p>
            <a:pPr defTabSz="986606">
              <a:defRPr/>
            </a:pPr>
            <a:r>
              <a:rPr lang="en-US" sz="1229" dirty="0" err="1" smtClean="0">
                <a:solidFill>
                  <a:prstClr val="white">
                    <a:lumMod val="50000"/>
                  </a:prstClr>
                </a:solidFill>
              </a:rPr>
              <a:t>Chemin</a:t>
            </a:r>
            <a:r>
              <a:rPr lang="en-US" sz="1229" dirty="0" smtClean="0">
                <a:solidFill>
                  <a:prstClr val="white">
                    <a:lumMod val="50000"/>
                  </a:prstClr>
                </a:solidFill>
              </a:rPr>
              <a:t> du </a:t>
            </a:r>
            <a:r>
              <a:rPr lang="en-US" sz="1229" dirty="0" err="1" smtClean="0">
                <a:solidFill>
                  <a:prstClr val="white">
                    <a:lumMod val="50000"/>
                  </a:prstClr>
                </a:solidFill>
              </a:rPr>
              <a:t>Reposoir</a:t>
            </a:r>
            <a:r>
              <a:rPr lang="en-US" sz="1229" dirty="0" smtClean="0">
                <a:solidFill>
                  <a:prstClr val="white">
                    <a:lumMod val="50000"/>
                  </a:prstClr>
                </a:solidFill>
              </a:rPr>
              <a:t> 7 | 1260 </a:t>
            </a:r>
            <a:r>
              <a:rPr lang="en-US" sz="1229" dirty="0" err="1" smtClean="0">
                <a:solidFill>
                  <a:prstClr val="white">
                    <a:lumMod val="50000"/>
                  </a:prstClr>
                </a:solidFill>
              </a:rPr>
              <a:t>Nyon</a:t>
            </a:r>
            <a:r>
              <a:rPr lang="en-US" sz="1229" dirty="0" smtClean="0">
                <a:solidFill>
                  <a:prstClr val="white">
                    <a:lumMod val="50000"/>
                  </a:prstClr>
                </a:solidFill>
              </a:rPr>
              <a:t> | Switzerland</a:t>
            </a:r>
          </a:p>
        </p:txBody>
      </p:sp>
      <p:sp>
        <p:nvSpPr>
          <p:cNvPr id="13" name="TextBox 12"/>
          <p:cNvSpPr txBox="1"/>
          <p:nvPr userDrawn="1"/>
        </p:nvSpPr>
        <p:spPr>
          <a:xfrm>
            <a:off x="7308305" y="6261788"/>
            <a:ext cx="1612716" cy="303282"/>
          </a:xfrm>
          <a:prstGeom prst="rect">
            <a:avLst/>
          </a:prstGeom>
          <a:noFill/>
        </p:spPr>
        <p:txBody>
          <a:bodyPr wrap="square" lIns="98660" tIns="49330" rIns="98660" bIns="49330" rtlCol="0">
            <a:spAutoFit/>
          </a:bodyPr>
          <a:lstStyle/>
          <a:p>
            <a:pPr defTabSz="986606"/>
            <a:r>
              <a:rPr lang="en-US" sz="1323" b="1" dirty="0" smtClean="0">
                <a:solidFill>
                  <a:srgbClr val="FFD51E"/>
                </a:solidFill>
              </a:rPr>
              <a:t>www.worldseed.org</a:t>
            </a:r>
            <a:endParaRPr lang="en-US" sz="1323" b="1" dirty="0">
              <a:solidFill>
                <a:srgbClr val="FFD51E"/>
              </a:solidFill>
            </a:endParaRPr>
          </a:p>
        </p:txBody>
      </p:sp>
      <p:sp>
        <p:nvSpPr>
          <p:cNvPr id="14" name="TextBox 13"/>
          <p:cNvSpPr txBox="1"/>
          <p:nvPr userDrawn="1"/>
        </p:nvSpPr>
        <p:spPr>
          <a:xfrm>
            <a:off x="1799694" y="3255026"/>
            <a:ext cx="5544616" cy="899714"/>
          </a:xfrm>
          <a:prstGeom prst="rect">
            <a:avLst/>
          </a:prstGeom>
          <a:noFill/>
        </p:spPr>
        <p:txBody>
          <a:bodyPr wrap="square" lIns="98660" tIns="49330" rIns="98660" bIns="49330" rtlCol="0">
            <a:spAutoFit/>
          </a:bodyPr>
          <a:lstStyle/>
          <a:p>
            <a:pPr algn="ctr" defTabSz="986606"/>
            <a:r>
              <a:rPr lang="en-US" sz="5199" dirty="0" smtClean="0">
                <a:solidFill>
                  <a:prstClr val="black"/>
                </a:solidFill>
              </a:rPr>
              <a:t>Seed is Life</a:t>
            </a:r>
            <a:endParaRPr lang="en-US" sz="5199" dirty="0">
              <a:solidFill>
                <a:prstClr val="black"/>
              </a:solidFill>
            </a:endParaRPr>
          </a:p>
        </p:txBody>
      </p:sp>
    </p:spTree>
    <p:extLst>
      <p:ext uri="{BB962C8B-B14F-4D97-AF65-F5344CB8AC3E}">
        <p14:creationId xmlns:p14="http://schemas.microsoft.com/office/powerpoint/2010/main" val="311126446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542927"/>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048002"/>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7" name="Straight Connector 6"/>
          <p:cNvCxnSpPr/>
          <p:nvPr/>
        </p:nvCxnSpPr>
        <p:spPr>
          <a:xfrm>
            <a:off x="695560" y="289560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5410200"/>
            <a:ext cx="1219200" cy="73907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6"/>
            <a:ext cx="7772401" cy="1362075"/>
          </a:xfrm>
        </p:spPr>
        <p:txBody>
          <a:bodyPr anchor="t"/>
          <a:lstStyle>
            <a:lvl1pPr algn="l">
              <a:defRPr sz="4348"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9"/>
            <a:ext cx="7772401" cy="1500187"/>
          </a:xfrm>
        </p:spPr>
        <p:txBody>
          <a:bodyPr anchor="b"/>
          <a:lstStyle>
            <a:lvl1pPr marL="0" indent="0">
              <a:buNone/>
              <a:defRPr sz="2174">
                <a:solidFill>
                  <a:schemeClr val="tx1">
                    <a:tint val="75000"/>
                  </a:schemeClr>
                </a:solidFill>
              </a:defRPr>
            </a:lvl1pPr>
            <a:lvl2pPr marL="493303" indent="0">
              <a:buNone/>
              <a:defRPr sz="1985">
                <a:solidFill>
                  <a:schemeClr val="tx1">
                    <a:tint val="75000"/>
                  </a:schemeClr>
                </a:solidFill>
              </a:defRPr>
            </a:lvl2pPr>
            <a:lvl3pPr marL="986606" indent="0">
              <a:buNone/>
              <a:defRPr sz="1702">
                <a:solidFill>
                  <a:schemeClr val="tx1">
                    <a:tint val="75000"/>
                  </a:schemeClr>
                </a:solidFill>
              </a:defRPr>
            </a:lvl3pPr>
            <a:lvl4pPr marL="1479909" indent="0">
              <a:buNone/>
              <a:defRPr sz="1512">
                <a:solidFill>
                  <a:schemeClr val="tx1">
                    <a:tint val="75000"/>
                  </a:schemeClr>
                </a:solidFill>
              </a:defRPr>
            </a:lvl4pPr>
            <a:lvl5pPr marL="1973212" indent="0">
              <a:buNone/>
              <a:defRPr sz="1512">
                <a:solidFill>
                  <a:schemeClr val="tx1">
                    <a:tint val="75000"/>
                  </a:schemeClr>
                </a:solidFill>
              </a:defRPr>
            </a:lvl5pPr>
            <a:lvl6pPr marL="2466515" indent="0">
              <a:buNone/>
              <a:defRPr sz="1512">
                <a:solidFill>
                  <a:schemeClr val="tx1">
                    <a:tint val="75000"/>
                  </a:schemeClr>
                </a:solidFill>
              </a:defRPr>
            </a:lvl6pPr>
            <a:lvl7pPr marL="2959817" indent="0">
              <a:buNone/>
              <a:defRPr sz="1512">
                <a:solidFill>
                  <a:schemeClr val="tx1">
                    <a:tint val="75000"/>
                  </a:schemeClr>
                </a:solidFill>
              </a:defRPr>
            </a:lvl7pPr>
            <a:lvl8pPr marL="3453121" indent="0">
              <a:buNone/>
              <a:defRPr sz="1512">
                <a:solidFill>
                  <a:schemeClr val="tx1">
                    <a:tint val="75000"/>
                  </a:schemeClr>
                </a:solidFill>
              </a:defRPr>
            </a:lvl8pPr>
            <a:lvl9pPr marL="3946424" indent="0">
              <a:buNone/>
              <a:defRPr sz="151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7654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4" y="1600206"/>
            <a:ext cx="4038599" cy="4525963"/>
          </a:xfrm>
        </p:spPr>
        <p:txBody>
          <a:bodyPr/>
          <a:lstStyle>
            <a:lvl1pPr>
              <a:defRPr sz="3025"/>
            </a:lvl1pPr>
            <a:lvl2pPr>
              <a:defRPr sz="2552"/>
            </a:lvl2pPr>
            <a:lvl3pPr>
              <a:defRPr sz="2174"/>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2" y="1600206"/>
            <a:ext cx="4038599" cy="4525963"/>
          </a:xfrm>
        </p:spPr>
        <p:txBody>
          <a:bodyPr/>
          <a:lstStyle>
            <a:lvl1pPr>
              <a:defRPr sz="3025"/>
            </a:lvl1pPr>
            <a:lvl2pPr>
              <a:defRPr sz="2552"/>
            </a:lvl2pPr>
            <a:lvl3pPr>
              <a:defRPr sz="2174"/>
            </a:lvl3pPr>
            <a:lvl4pPr>
              <a:defRPr sz="1985"/>
            </a:lvl4pPr>
            <a:lvl5pPr>
              <a:defRPr sz="1985"/>
            </a:lvl5pPr>
            <a:lvl6pPr>
              <a:defRPr sz="1985"/>
            </a:lvl6pPr>
            <a:lvl7pPr>
              <a:defRPr sz="1985"/>
            </a:lvl7pPr>
            <a:lvl8pPr>
              <a:defRPr sz="1985"/>
            </a:lvl8pPr>
            <a:lvl9pPr>
              <a:defRPr sz="198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2316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7"/>
            <a:ext cx="4040189" cy="639763"/>
          </a:xfrm>
        </p:spPr>
        <p:txBody>
          <a:bodyPr anchor="b"/>
          <a:lstStyle>
            <a:lvl1pPr marL="0" indent="0">
              <a:buNone/>
              <a:defRPr sz="2552" b="1"/>
            </a:lvl1pPr>
            <a:lvl2pPr marL="493303" indent="0">
              <a:buNone/>
              <a:defRPr sz="2174" b="1"/>
            </a:lvl2pPr>
            <a:lvl3pPr marL="986606" indent="0">
              <a:buNone/>
              <a:defRPr sz="1985" b="1"/>
            </a:lvl3pPr>
            <a:lvl4pPr marL="1479909" indent="0">
              <a:buNone/>
              <a:defRPr sz="1702" b="1"/>
            </a:lvl4pPr>
            <a:lvl5pPr marL="1973212" indent="0">
              <a:buNone/>
              <a:defRPr sz="1702" b="1"/>
            </a:lvl5pPr>
            <a:lvl6pPr marL="2466515" indent="0">
              <a:buNone/>
              <a:defRPr sz="1702" b="1"/>
            </a:lvl6pPr>
            <a:lvl7pPr marL="2959817" indent="0">
              <a:buNone/>
              <a:defRPr sz="1702" b="1"/>
            </a:lvl7pPr>
            <a:lvl8pPr marL="3453121" indent="0">
              <a:buNone/>
              <a:defRPr sz="1702" b="1"/>
            </a:lvl8pPr>
            <a:lvl9pPr marL="3946424" indent="0">
              <a:buNone/>
              <a:defRPr sz="1702" b="1"/>
            </a:lvl9pPr>
          </a:lstStyle>
          <a:p>
            <a:pPr lvl="0"/>
            <a:r>
              <a:rPr lang="en-US" smtClean="0"/>
              <a:t>Click to edit Master text styles</a:t>
            </a:r>
          </a:p>
        </p:txBody>
      </p:sp>
      <p:sp>
        <p:nvSpPr>
          <p:cNvPr id="4" name="Content Placeholder 3"/>
          <p:cNvSpPr>
            <a:spLocks noGrp="1"/>
          </p:cNvSpPr>
          <p:nvPr>
            <p:ph sz="half" idx="2"/>
          </p:nvPr>
        </p:nvSpPr>
        <p:spPr>
          <a:xfrm>
            <a:off x="457202" y="2174877"/>
            <a:ext cx="4040189" cy="3951288"/>
          </a:xfrm>
        </p:spPr>
        <p:txBody>
          <a:bodyPr/>
          <a:lstStyle>
            <a:lvl1pPr>
              <a:defRPr sz="2552"/>
            </a:lvl1pPr>
            <a:lvl2pPr>
              <a:defRPr sz="2174"/>
            </a:lvl2pPr>
            <a:lvl3pPr>
              <a:defRPr sz="1985"/>
            </a:lvl3pPr>
            <a:lvl4pPr>
              <a:defRPr sz="1702"/>
            </a:lvl4pPr>
            <a:lvl5pPr>
              <a:defRPr sz="1702"/>
            </a:lvl5pPr>
            <a:lvl6pPr>
              <a:defRPr sz="1702"/>
            </a:lvl6pPr>
            <a:lvl7pPr>
              <a:defRPr sz="1702"/>
            </a:lvl7pPr>
            <a:lvl8pPr>
              <a:defRPr sz="1702"/>
            </a:lvl8pPr>
            <a:lvl9pPr>
              <a:defRPr sz="17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7"/>
            <a:ext cx="4041775" cy="639763"/>
          </a:xfrm>
        </p:spPr>
        <p:txBody>
          <a:bodyPr anchor="b"/>
          <a:lstStyle>
            <a:lvl1pPr marL="0" indent="0">
              <a:buNone/>
              <a:defRPr sz="2552" b="1"/>
            </a:lvl1pPr>
            <a:lvl2pPr marL="493303" indent="0">
              <a:buNone/>
              <a:defRPr sz="2174" b="1"/>
            </a:lvl2pPr>
            <a:lvl3pPr marL="986606" indent="0">
              <a:buNone/>
              <a:defRPr sz="1985" b="1"/>
            </a:lvl3pPr>
            <a:lvl4pPr marL="1479909" indent="0">
              <a:buNone/>
              <a:defRPr sz="1702" b="1"/>
            </a:lvl4pPr>
            <a:lvl5pPr marL="1973212" indent="0">
              <a:buNone/>
              <a:defRPr sz="1702" b="1"/>
            </a:lvl5pPr>
            <a:lvl6pPr marL="2466515" indent="0">
              <a:buNone/>
              <a:defRPr sz="1702" b="1"/>
            </a:lvl6pPr>
            <a:lvl7pPr marL="2959817" indent="0">
              <a:buNone/>
              <a:defRPr sz="1702" b="1"/>
            </a:lvl7pPr>
            <a:lvl8pPr marL="3453121" indent="0">
              <a:buNone/>
              <a:defRPr sz="1702" b="1"/>
            </a:lvl8pPr>
            <a:lvl9pPr marL="3946424" indent="0">
              <a:buNone/>
              <a:defRPr sz="1702" b="1"/>
            </a:lvl9pPr>
          </a:lstStyle>
          <a:p>
            <a:pPr lvl="0"/>
            <a:r>
              <a:rPr lang="en-US" smtClean="0"/>
              <a:t>Click to edit Master text styles</a:t>
            </a:r>
          </a:p>
        </p:txBody>
      </p:sp>
      <p:sp>
        <p:nvSpPr>
          <p:cNvPr id="6" name="Content Placeholder 5"/>
          <p:cNvSpPr>
            <a:spLocks noGrp="1"/>
          </p:cNvSpPr>
          <p:nvPr>
            <p:ph sz="quarter" idx="4"/>
          </p:nvPr>
        </p:nvSpPr>
        <p:spPr>
          <a:xfrm>
            <a:off x="4645030" y="2174877"/>
            <a:ext cx="4041775" cy="3951288"/>
          </a:xfrm>
        </p:spPr>
        <p:txBody>
          <a:bodyPr/>
          <a:lstStyle>
            <a:lvl1pPr>
              <a:defRPr sz="2552"/>
            </a:lvl1pPr>
            <a:lvl2pPr>
              <a:defRPr sz="2174"/>
            </a:lvl2pPr>
            <a:lvl3pPr>
              <a:defRPr sz="1985"/>
            </a:lvl3pPr>
            <a:lvl4pPr>
              <a:defRPr sz="1702"/>
            </a:lvl4pPr>
            <a:lvl5pPr>
              <a:defRPr sz="1702"/>
            </a:lvl5pPr>
            <a:lvl6pPr>
              <a:defRPr sz="1702"/>
            </a:lvl6pPr>
            <a:lvl7pPr>
              <a:defRPr sz="1702"/>
            </a:lvl7pPr>
            <a:lvl8pPr>
              <a:defRPr sz="1702"/>
            </a:lvl8pPr>
            <a:lvl9pPr>
              <a:defRPr sz="170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5677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0297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466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3"/>
            <a:ext cx="3008313" cy="1162051"/>
          </a:xfrm>
        </p:spPr>
        <p:txBody>
          <a:bodyPr anchor="b"/>
          <a:lstStyle>
            <a:lvl1pPr algn="l">
              <a:defRPr sz="2174" b="1"/>
            </a:lvl1pPr>
          </a:lstStyle>
          <a:p>
            <a:r>
              <a:rPr lang="en-US" smtClean="0"/>
              <a:t>Click to edit Master title style</a:t>
            </a:r>
            <a:endParaRPr lang="en-US"/>
          </a:p>
        </p:txBody>
      </p:sp>
      <p:sp>
        <p:nvSpPr>
          <p:cNvPr id="3" name="Content Placeholder 2"/>
          <p:cNvSpPr>
            <a:spLocks noGrp="1"/>
          </p:cNvSpPr>
          <p:nvPr>
            <p:ph idx="1"/>
          </p:nvPr>
        </p:nvSpPr>
        <p:spPr>
          <a:xfrm>
            <a:off x="3575052" y="273056"/>
            <a:ext cx="5111750" cy="5853113"/>
          </a:xfrm>
        </p:spPr>
        <p:txBody>
          <a:bodyPr/>
          <a:lstStyle>
            <a:lvl1pPr>
              <a:defRPr sz="3498"/>
            </a:lvl1pPr>
            <a:lvl2pPr>
              <a:defRPr sz="3025"/>
            </a:lvl2pPr>
            <a:lvl3pPr>
              <a:defRPr sz="2552"/>
            </a:lvl3pPr>
            <a:lvl4pPr>
              <a:defRPr sz="2174"/>
            </a:lvl4pPr>
            <a:lvl5pPr>
              <a:defRPr sz="2174"/>
            </a:lvl5pPr>
            <a:lvl6pPr>
              <a:defRPr sz="2174"/>
            </a:lvl6pPr>
            <a:lvl7pPr>
              <a:defRPr sz="2174"/>
            </a:lvl7pPr>
            <a:lvl8pPr>
              <a:defRPr sz="2174"/>
            </a:lvl8pPr>
            <a:lvl9pPr>
              <a:defRPr sz="217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8"/>
            <a:ext cx="3008313" cy="4691063"/>
          </a:xfrm>
        </p:spPr>
        <p:txBody>
          <a:bodyPr/>
          <a:lstStyle>
            <a:lvl1pPr marL="0" indent="0">
              <a:buNone/>
              <a:defRPr sz="1512"/>
            </a:lvl1pPr>
            <a:lvl2pPr marL="493303" indent="0">
              <a:buNone/>
              <a:defRPr sz="1323"/>
            </a:lvl2pPr>
            <a:lvl3pPr marL="986606" indent="0">
              <a:buNone/>
              <a:defRPr sz="1040"/>
            </a:lvl3pPr>
            <a:lvl4pPr marL="1479909" indent="0">
              <a:buNone/>
              <a:defRPr sz="945"/>
            </a:lvl4pPr>
            <a:lvl5pPr marL="1973212" indent="0">
              <a:buNone/>
              <a:defRPr sz="945"/>
            </a:lvl5pPr>
            <a:lvl6pPr marL="2466515" indent="0">
              <a:buNone/>
              <a:defRPr sz="945"/>
            </a:lvl6pPr>
            <a:lvl7pPr marL="2959817" indent="0">
              <a:buNone/>
              <a:defRPr sz="945"/>
            </a:lvl7pPr>
            <a:lvl8pPr marL="3453121" indent="0">
              <a:buNone/>
              <a:defRPr sz="945"/>
            </a:lvl8pPr>
            <a:lvl9pPr marL="3946424"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779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3"/>
            <a:ext cx="5486400" cy="566739"/>
          </a:xfrm>
        </p:spPr>
        <p:txBody>
          <a:bodyPr anchor="b"/>
          <a:lstStyle>
            <a:lvl1pPr algn="l">
              <a:defRPr sz="2174"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p:spPr>
        <p:txBody>
          <a:bodyPr/>
          <a:lstStyle>
            <a:lvl1pPr marL="0" indent="0">
              <a:buNone/>
              <a:defRPr sz="3498"/>
            </a:lvl1pPr>
            <a:lvl2pPr marL="493303" indent="0">
              <a:buNone/>
              <a:defRPr sz="3025"/>
            </a:lvl2pPr>
            <a:lvl3pPr marL="986606" indent="0">
              <a:buNone/>
              <a:defRPr sz="2552"/>
            </a:lvl3pPr>
            <a:lvl4pPr marL="1479909" indent="0">
              <a:buNone/>
              <a:defRPr sz="2174"/>
            </a:lvl4pPr>
            <a:lvl5pPr marL="1973212" indent="0">
              <a:buNone/>
              <a:defRPr sz="2174"/>
            </a:lvl5pPr>
            <a:lvl6pPr marL="2466515" indent="0">
              <a:buNone/>
              <a:defRPr sz="2174"/>
            </a:lvl6pPr>
            <a:lvl7pPr marL="2959817" indent="0">
              <a:buNone/>
              <a:defRPr sz="2174"/>
            </a:lvl7pPr>
            <a:lvl8pPr marL="3453121" indent="0">
              <a:buNone/>
              <a:defRPr sz="2174"/>
            </a:lvl8pPr>
            <a:lvl9pPr marL="3946424" indent="0">
              <a:buNone/>
              <a:defRPr sz="2174"/>
            </a:lvl9pPr>
          </a:lstStyle>
          <a:p>
            <a:endParaRPr lang="en-US"/>
          </a:p>
        </p:txBody>
      </p:sp>
      <p:sp>
        <p:nvSpPr>
          <p:cNvPr id="4" name="Text Placeholder 3"/>
          <p:cNvSpPr>
            <a:spLocks noGrp="1"/>
          </p:cNvSpPr>
          <p:nvPr>
            <p:ph type="body" sz="half" idx="2"/>
          </p:nvPr>
        </p:nvSpPr>
        <p:spPr>
          <a:xfrm>
            <a:off x="1792289" y="5367344"/>
            <a:ext cx="5486400" cy="804863"/>
          </a:xfrm>
        </p:spPr>
        <p:txBody>
          <a:bodyPr/>
          <a:lstStyle>
            <a:lvl1pPr marL="0" indent="0">
              <a:buNone/>
              <a:defRPr sz="1512"/>
            </a:lvl1pPr>
            <a:lvl2pPr marL="493303" indent="0">
              <a:buNone/>
              <a:defRPr sz="1323"/>
            </a:lvl2pPr>
            <a:lvl3pPr marL="986606" indent="0">
              <a:buNone/>
              <a:defRPr sz="1040"/>
            </a:lvl3pPr>
            <a:lvl4pPr marL="1479909" indent="0">
              <a:buNone/>
              <a:defRPr sz="945"/>
            </a:lvl4pPr>
            <a:lvl5pPr marL="1973212" indent="0">
              <a:buNone/>
              <a:defRPr sz="945"/>
            </a:lvl5pPr>
            <a:lvl6pPr marL="2466515" indent="0">
              <a:buNone/>
              <a:defRPr sz="945"/>
            </a:lvl6pPr>
            <a:lvl7pPr marL="2959817" indent="0">
              <a:buNone/>
              <a:defRPr sz="945"/>
            </a:lvl7pPr>
            <a:lvl8pPr marL="3453121" indent="0">
              <a:buNone/>
              <a:defRPr sz="945"/>
            </a:lvl8pPr>
            <a:lvl9pPr marL="3946424" indent="0">
              <a:buNone/>
              <a:defRPr sz="94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6420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211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74BAF4-E634-4369-B358-A9C2C9851C61}"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D33A6C-86AE-4CBB-A4BC-35408E9242C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4349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solidFill>
                  <a:prstClr val="black">
                    <a:tint val="75000"/>
                  </a:prstClr>
                </a:solidFill>
              </a:rPr>
              <a:pPr/>
              <a:t>2/13/2019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F88E988-FB04-AB4E-BE5A-59F242AF7F7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6312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343BA9A-9CAC-476C-8E05-1264A324A1D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13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1AF2B4D-6B12-4EDF-87BB-2B55CECB661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09590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91671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9946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5033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662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6B1FF6-39B9-40F5-8B67-33C6354A3D4F}" type="slidenum">
              <a:rPr lang="en-US" smtClean="0">
                <a:solidFill>
                  <a:prstClr val="black">
                    <a:tint val="75000"/>
                  </a:prstClr>
                </a:solidFill>
              </a:rPr>
              <a:pPr/>
              <a:t>‹#›</a:t>
            </a:fld>
            <a:endParaRPr lang="en-US" dirty="0">
              <a:solidFill>
                <a:srgbClr val="9BBB59">
                  <a:shade val="75000"/>
                </a:srgbClr>
              </a:solidFill>
            </a:endParaRPr>
          </a:p>
        </p:txBody>
      </p:sp>
    </p:spTree>
    <p:extLst>
      <p:ext uri="{BB962C8B-B14F-4D97-AF65-F5344CB8AC3E}">
        <p14:creationId xmlns:p14="http://schemas.microsoft.com/office/powerpoint/2010/main" val="1942434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2780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8708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solidFill>
                  <a:prstClr val="black">
                    <a:tint val="75000"/>
                  </a:prstClr>
                </a:solidFill>
              </a:rPr>
              <a:pPr/>
              <a:t>2/13/2019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066355A-084C-D24E-9AD2-7E4FC41EA62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9272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43BA9A-9CAC-476C-8E05-1264A324A1D5}" type="datetimeFigureOut">
              <a:rPr lang="en-US" smtClean="0"/>
              <a:t>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A613B8-BBCC-46E1-8239-FFEDEF91FAB3}" type="slidenum">
              <a:rPr lang="en-US" smtClean="0"/>
              <a:t>‹#›</a:t>
            </a:fld>
            <a:endParaRPr lang="en-US"/>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43BA9A-9CAC-476C-8E05-1264A324A1D5}" type="datetimeFigureOut">
              <a:rPr lang="en-US" smtClean="0"/>
              <a:t>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3BA9A-9CAC-476C-8E05-1264A324A1D5}" type="datetimeFigureOut">
              <a:rPr lang="en-US" smtClean="0"/>
              <a:t>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43BA9A-9CAC-476C-8E05-1264A324A1D5}" type="datetimeFigureOut">
              <a:rPr lang="en-US" smtClean="0"/>
              <a:t>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A613B8-BBCC-46E1-8239-FFEDEF91F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343BA9A-9CAC-476C-8E05-1264A324A1D5}" type="datetimeFigureOut">
              <a:rPr lang="en-US" smtClean="0"/>
              <a:t>2/13/2019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4A613B8-BBCC-46E1-8239-FFEDEF91F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8"/>
            <a:ext cx="8229600" cy="1143000"/>
          </a:xfrm>
          <a:prstGeom prst="rect">
            <a:avLst/>
          </a:prstGeom>
        </p:spPr>
        <p:txBody>
          <a:bodyPr vert="horz" lIns="104370" tIns="52185" rIns="104370" bIns="5218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2" y="1600206"/>
            <a:ext cx="8229600" cy="4525963"/>
          </a:xfrm>
          <a:prstGeom prst="rect">
            <a:avLst/>
          </a:prstGeom>
        </p:spPr>
        <p:txBody>
          <a:bodyPr vert="horz" lIns="104370" tIns="52185" rIns="104370" bIns="5218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7" y="6356373"/>
            <a:ext cx="2133600" cy="365125"/>
          </a:xfrm>
          <a:prstGeom prst="rect">
            <a:avLst/>
          </a:prstGeom>
        </p:spPr>
        <p:txBody>
          <a:bodyPr vert="horz" lIns="104370" tIns="52185" rIns="104370" bIns="52185" rtlCol="0" anchor="ctr"/>
          <a:lstStyle>
            <a:lvl1pPr algn="l">
              <a:defRPr sz="1324">
                <a:solidFill>
                  <a:schemeClr val="tx1">
                    <a:tint val="75000"/>
                  </a:schemeClr>
                </a:solidFill>
              </a:defRPr>
            </a:lvl1pPr>
          </a:lstStyle>
          <a:p>
            <a:pPr defTabSz="986512"/>
            <a:fld id="{FA74BAF4-E634-4369-B358-A9C2C9851C61}" type="datetimeFigureOut">
              <a:rPr lang="en-US" smtClean="0">
                <a:solidFill>
                  <a:prstClr val="black">
                    <a:tint val="75000"/>
                  </a:prstClr>
                </a:solidFill>
              </a:rPr>
              <a:pPr defTabSz="986512"/>
              <a:t>2/13/2019</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73"/>
            <a:ext cx="2895600" cy="365125"/>
          </a:xfrm>
          <a:prstGeom prst="rect">
            <a:avLst/>
          </a:prstGeom>
        </p:spPr>
        <p:txBody>
          <a:bodyPr vert="horz" lIns="104370" tIns="52185" rIns="104370" bIns="52185" rtlCol="0" anchor="ctr"/>
          <a:lstStyle>
            <a:lvl1pPr algn="ctr">
              <a:defRPr sz="1324">
                <a:solidFill>
                  <a:schemeClr val="tx1">
                    <a:tint val="75000"/>
                  </a:schemeClr>
                </a:solidFill>
              </a:defRPr>
            </a:lvl1pPr>
          </a:lstStyle>
          <a:p>
            <a:pPr defTabSz="986512"/>
            <a:endParaRPr lang="en-US">
              <a:solidFill>
                <a:prstClr val="black">
                  <a:tint val="75000"/>
                </a:prstClr>
              </a:solidFill>
            </a:endParaRPr>
          </a:p>
        </p:txBody>
      </p:sp>
      <p:sp>
        <p:nvSpPr>
          <p:cNvPr id="6" name="Slide Number Placeholder 5"/>
          <p:cNvSpPr>
            <a:spLocks noGrp="1"/>
          </p:cNvSpPr>
          <p:nvPr>
            <p:ph type="sldNum" sz="quarter" idx="4"/>
          </p:nvPr>
        </p:nvSpPr>
        <p:spPr>
          <a:xfrm>
            <a:off x="6553207" y="6356373"/>
            <a:ext cx="2133600" cy="365125"/>
          </a:xfrm>
          <a:prstGeom prst="rect">
            <a:avLst/>
          </a:prstGeom>
        </p:spPr>
        <p:txBody>
          <a:bodyPr vert="horz" lIns="104370" tIns="52185" rIns="104370" bIns="52185" rtlCol="0" anchor="ctr"/>
          <a:lstStyle>
            <a:lvl1pPr algn="r">
              <a:defRPr sz="1324">
                <a:solidFill>
                  <a:schemeClr val="tx1">
                    <a:tint val="75000"/>
                  </a:schemeClr>
                </a:solidFill>
              </a:defRPr>
            </a:lvl1pPr>
          </a:lstStyle>
          <a:p>
            <a:pPr defTabSz="986512"/>
            <a:fld id="{BDD33A6C-86AE-4CBB-A4BC-35408E9242CF}" type="slidenum">
              <a:rPr lang="en-US" smtClean="0">
                <a:solidFill>
                  <a:prstClr val="black">
                    <a:tint val="75000"/>
                  </a:prstClr>
                </a:solidFill>
              </a:rPr>
              <a:pPr defTabSz="986512"/>
              <a:t>‹#›</a:t>
            </a:fld>
            <a:endParaRPr lang="en-US">
              <a:solidFill>
                <a:prstClr val="black">
                  <a:tint val="75000"/>
                </a:prstClr>
              </a:solidFill>
            </a:endParaRPr>
          </a:p>
        </p:txBody>
      </p:sp>
    </p:spTree>
    <p:extLst>
      <p:ext uri="{BB962C8B-B14F-4D97-AF65-F5344CB8AC3E}">
        <p14:creationId xmlns:p14="http://schemas.microsoft.com/office/powerpoint/2010/main" val="2798789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ctr" defTabSz="986649" rtl="0" eaLnBrk="1" latinLnBrk="0" hangingPunct="1">
        <a:spcBef>
          <a:spcPct val="0"/>
        </a:spcBef>
        <a:buNone/>
        <a:defRPr sz="4727" kern="1200">
          <a:solidFill>
            <a:schemeClr val="tx1"/>
          </a:solidFill>
          <a:latin typeface="+mj-lt"/>
          <a:ea typeface="+mj-ea"/>
          <a:cs typeface="+mj-cs"/>
        </a:defRPr>
      </a:lvl1pPr>
    </p:titleStyle>
    <p:bodyStyle>
      <a:lvl1pPr marL="0" indent="0" algn="l" defTabSz="986649" rtl="0" eaLnBrk="1" latinLnBrk="0" hangingPunct="1">
        <a:spcBef>
          <a:spcPct val="20000"/>
        </a:spcBef>
        <a:buClr>
          <a:srgbClr val="FFD51E"/>
        </a:buClr>
        <a:buFont typeface="Arial" pitchFamily="34" charset="0"/>
        <a:buNone/>
        <a:defRPr sz="3498" kern="1200">
          <a:solidFill>
            <a:schemeClr val="tx1"/>
          </a:solidFill>
          <a:latin typeface="+mn-lt"/>
          <a:ea typeface="+mn-ea"/>
          <a:cs typeface="+mn-cs"/>
        </a:defRPr>
      </a:lvl1pPr>
      <a:lvl2pPr marL="986649" indent="-493325" algn="l" defTabSz="986649" rtl="0" eaLnBrk="1" latinLnBrk="0" hangingPunct="1">
        <a:spcBef>
          <a:spcPct val="20000"/>
        </a:spcBef>
        <a:buClr>
          <a:srgbClr val="FFD51E"/>
        </a:buClr>
        <a:buFont typeface="Arial" pitchFamily="34" charset="0"/>
        <a:buChar char="•"/>
        <a:defRPr sz="3025" kern="1200">
          <a:solidFill>
            <a:schemeClr val="tx1"/>
          </a:solidFill>
          <a:latin typeface="+mn-lt"/>
          <a:ea typeface="+mn-ea"/>
          <a:cs typeface="+mn-cs"/>
        </a:defRPr>
      </a:lvl2pPr>
      <a:lvl3pPr marL="1233313" indent="-246662" algn="l" defTabSz="986649" rtl="0" eaLnBrk="1" latinLnBrk="0" hangingPunct="1">
        <a:spcBef>
          <a:spcPct val="20000"/>
        </a:spcBef>
        <a:buClr>
          <a:srgbClr val="FFD51E"/>
        </a:buClr>
        <a:buFont typeface="Arial" pitchFamily="34" charset="0"/>
        <a:buChar char="•"/>
        <a:defRPr sz="2552" kern="1200">
          <a:solidFill>
            <a:schemeClr val="tx1"/>
          </a:solidFill>
          <a:latin typeface="+mn-lt"/>
          <a:ea typeface="+mn-ea"/>
          <a:cs typeface="+mn-cs"/>
        </a:defRPr>
      </a:lvl3pPr>
      <a:lvl4pPr marL="1849968" indent="-369994" algn="l" defTabSz="986649" rtl="0" eaLnBrk="1" latinLnBrk="0" hangingPunct="1">
        <a:spcBef>
          <a:spcPct val="20000"/>
        </a:spcBef>
        <a:buClr>
          <a:srgbClr val="FFD51E"/>
        </a:buClr>
        <a:buFont typeface="Arial" pitchFamily="34" charset="0"/>
        <a:buChar char="•"/>
        <a:defRPr sz="2175" kern="1200">
          <a:solidFill>
            <a:schemeClr val="tx1"/>
          </a:solidFill>
          <a:latin typeface="+mn-lt"/>
          <a:ea typeface="+mn-ea"/>
          <a:cs typeface="+mn-cs"/>
        </a:defRPr>
      </a:lvl4pPr>
      <a:lvl5pPr marL="2343294" indent="-369994" algn="l" defTabSz="986649" rtl="0" eaLnBrk="1" latinLnBrk="0" hangingPunct="1">
        <a:spcBef>
          <a:spcPct val="20000"/>
        </a:spcBef>
        <a:buClr>
          <a:srgbClr val="FFD51E"/>
        </a:buClr>
        <a:buFont typeface="Arial" pitchFamily="34" charset="0"/>
        <a:buChar char="•"/>
        <a:defRPr sz="2175" kern="1200">
          <a:solidFill>
            <a:schemeClr val="tx1"/>
          </a:solidFill>
          <a:latin typeface="+mn-lt"/>
          <a:ea typeface="+mn-ea"/>
          <a:cs typeface="+mn-cs"/>
        </a:defRPr>
      </a:lvl5pPr>
      <a:lvl6pPr marL="2713286" indent="-246662" algn="l" defTabSz="986649" rtl="0" eaLnBrk="1" latinLnBrk="0" hangingPunct="1">
        <a:spcBef>
          <a:spcPct val="20000"/>
        </a:spcBef>
        <a:buFont typeface="Arial" pitchFamily="34" charset="0"/>
        <a:buChar char="•"/>
        <a:defRPr sz="2175" kern="1200">
          <a:solidFill>
            <a:schemeClr val="tx1"/>
          </a:solidFill>
          <a:latin typeface="+mn-lt"/>
          <a:ea typeface="+mn-ea"/>
          <a:cs typeface="+mn-cs"/>
        </a:defRPr>
      </a:lvl6pPr>
      <a:lvl7pPr marL="3206613" indent="-246662" algn="l" defTabSz="986649" rtl="0" eaLnBrk="1" latinLnBrk="0" hangingPunct="1">
        <a:spcBef>
          <a:spcPct val="20000"/>
        </a:spcBef>
        <a:buFont typeface="Arial" pitchFamily="34" charset="0"/>
        <a:buChar char="•"/>
        <a:defRPr sz="2175" kern="1200">
          <a:solidFill>
            <a:schemeClr val="tx1"/>
          </a:solidFill>
          <a:latin typeface="+mn-lt"/>
          <a:ea typeface="+mn-ea"/>
          <a:cs typeface="+mn-cs"/>
        </a:defRPr>
      </a:lvl7pPr>
      <a:lvl8pPr marL="3699937" indent="-246662" algn="l" defTabSz="986649" rtl="0" eaLnBrk="1" latinLnBrk="0" hangingPunct="1">
        <a:spcBef>
          <a:spcPct val="20000"/>
        </a:spcBef>
        <a:buFont typeface="Arial" pitchFamily="34" charset="0"/>
        <a:buChar char="•"/>
        <a:defRPr sz="2175" kern="1200">
          <a:solidFill>
            <a:schemeClr val="tx1"/>
          </a:solidFill>
          <a:latin typeface="+mn-lt"/>
          <a:ea typeface="+mn-ea"/>
          <a:cs typeface="+mn-cs"/>
        </a:defRPr>
      </a:lvl8pPr>
      <a:lvl9pPr marL="4193263" indent="-246662" algn="l" defTabSz="986649" rtl="0" eaLnBrk="1" latinLnBrk="0" hangingPunct="1">
        <a:spcBef>
          <a:spcPct val="20000"/>
        </a:spcBef>
        <a:buFont typeface="Arial" pitchFamily="34" charset="0"/>
        <a:buChar char="•"/>
        <a:defRPr sz="2175" kern="1200">
          <a:solidFill>
            <a:schemeClr val="tx1"/>
          </a:solidFill>
          <a:latin typeface="+mn-lt"/>
          <a:ea typeface="+mn-ea"/>
          <a:cs typeface="+mn-cs"/>
        </a:defRPr>
      </a:lvl9pPr>
    </p:bodyStyle>
    <p:otherStyle>
      <a:defPPr>
        <a:defRPr lang="en-US"/>
      </a:defPPr>
      <a:lvl1pPr marL="0" algn="l" defTabSz="986649" rtl="0" eaLnBrk="1" latinLnBrk="0" hangingPunct="1">
        <a:defRPr sz="1985" kern="1200">
          <a:solidFill>
            <a:schemeClr val="tx1"/>
          </a:solidFill>
          <a:latin typeface="+mn-lt"/>
          <a:ea typeface="+mn-ea"/>
          <a:cs typeface="+mn-cs"/>
        </a:defRPr>
      </a:lvl1pPr>
      <a:lvl2pPr marL="493325" algn="l" defTabSz="986649" rtl="0" eaLnBrk="1" latinLnBrk="0" hangingPunct="1">
        <a:defRPr sz="1985" kern="1200">
          <a:solidFill>
            <a:schemeClr val="tx1"/>
          </a:solidFill>
          <a:latin typeface="+mn-lt"/>
          <a:ea typeface="+mn-ea"/>
          <a:cs typeface="+mn-cs"/>
        </a:defRPr>
      </a:lvl2pPr>
      <a:lvl3pPr marL="986649" algn="l" defTabSz="986649" rtl="0" eaLnBrk="1" latinLnBrk="0" hangingPunct="1">
        <a:defRPr sz="1985" kern="1200">
          <a:solidFill>
            <a:schemeClr val="tx1"/>
          </a:solidFill>
          <a:latin typeface="+mn-lt"/>
          <a:ea typeface="+mn-ea"/>
          <a:cs typeface="+mn-cs"/>
        </a:defRPr>
      </a:lvl3pPr>
      <a:lvl4pPr marL="1479975" algn="l" defTabSz="986649" rtl="0" eaLnBrk="1" latinLnBrk="0" hangingPunct="1">
        <a:defRPr sz="1985" kern="1200">
          <a:solidFill>
            <a:schemeClr val="tx1"/>
          </a:solidFill>
          <a:latin typeface="+mn-lt"/>
          <a:ea typeface="+mn-ea"/>
          <a:cs typeface="+mn-cs"/>
        </a:defRPr>
      </a:lvl4pPr>
      <a:lvl5pPr marL="1973300" algn="l" defTabSz="986649" rtl="0" eaLnBrk="1" latinLnBrk="0" hangingPunct="1">
        <a:defRPr sz="1985" kern="1200">
          <a:solidFill>
            <a:schemeClr val="tx1"/>
          </a:solidFill>
          <a:latin typeface="+mn-lt"/>
          <a:ea typeface="+mn-ea"/>
          <a:cs typeface="+mn-cs"/>
        </a:defRPr>
      </a:lvl5pPr>
      <a:lvl6pPr marL="2466624" algn="l" defTabSz="986649" rtl="0" eaLnBrk="1" latinLnBrk="0" hangingPunct="1">
        <a:defRPr sz="1985" kern="1200">
          <a:solidFill>
            <a:schemeClr val="tx1"/>
          </a:solidFill>
          <a:latin typeface="+mn-lt"/>
          <a:ea typeface="+mn-ea"/>
          <a:cs typeface="+mn-cs"/>
        </a:defRPr>
      </a:lvl6pPr>
      <a:lvl7pPr marL="2959949" algn="l" defTabSz="986649" rtl="0" eaLnBrk="1" latinLnBrk="0" hangingPunct="1">
        <a:defRPr sz="1985" kern="1200">
          <a:solidFill>
            <a:schemeClr val="tx1"/>
          </a:solidFill>
          <a:latin typeface="+mn-lt"/>
          <a:ea typeface="+mn-ea"/>
          <a:cs typeface="+mn-cs"/>
        </a:defRPr>
      </a:lvl7pPr>
      <a:lvl8pPr marL="3453274" algn="l" defTabSz="986649" rtl="0" eaLnBrk="1" latinLnBrk="0" hangingPunct="1">
        <a:defRPr sz="1985" kern="1200">
          <a:solidFill>
            <a:schemeClr val="tx1"/>
          </a:solidFill>
          <a:latin typeface="+mn-lt"/>
          <a:ea typeface="+mn-ea"/>
          <a:cs typeface="+mn-cs"/>
        </a:defRPr>
      </a:lvl8pPr>
      <a:lvl9pPr marL="3946600" algn="l" defTabSz="986649" rtl="0" eaLnBrk="1" latinLnBrk="0" hangingPunct="1">
        <a:defRPr sz="198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274637"/>
            <a:ext cx="8229600" cy="1143000"/>
          </a:xfrm>
          <a:prstGeom prst="rect">
            <a:avLst/>
          </a:prstGeom>
        </p:spPr>
        <p:txBody>
          <a:bodyPr vert="horz" lIns="104370" tIns="52185" rIns="104370" bIns="52185"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2" y="1600206"/>
            <a:ext cx="8229600" cy="4525963"/>
          </a:xfrm>
          <a:prstGeom prst="rect">
            <a:avLst/>
          </a:prstGeom>
        </p:spPr>
        <p:txBody>
          <a:bodyPr vert="horz" lIns="104370" tIns="52185" rIns="104370" bIns="52185"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356357"/>
            <a:ext cx="2133600" cy="365125"/>
          </a:xfrm>
          <a:prstGeom prst="rect">
            <a:avLst/>
          </a:prstGeom>
        </p:spPr>
        <p:txBody>
          <a:bodyPr vert="horz" lIns="104370" tIns="52185" rIns="104370" bIns="52185" rtlCol="0" anchor="ctr"/>
          <a:lstStyle>
            <a:lvl1pPr algn="l">
              <a:defRPr sz="1323">
                <a:solidFill>
                  <a:schemeClr val="tx1">
                    <a:tint val="75000"/>
                  </a:schemeClr>
                </a:solidFill>
              </a:defRPr>
            </a:lvl1pPr>
          </a:lstStyle>
          <a:p>
            <a:pPr defTabSz="986606"/>
            <a:fld id="{FA74BAF4-E634-4369-B358-A9C2C9851C61}" type="datetimeFigureOut">
              <a:rPr lang="en-US" smtClean="0">
                <a:solidFill>
                  <a:prstClr val="black">
                    <a:tint val="75000"/>
                  </a:prstClr>
                </a:solidFill>
              </a:rPr>
              <a:pPr defTabSz="986606"/>
              <a:t>2/13/2019</a:t>
            </a:fld>
            <a:endParaRPr lang="en-US">
              <a:solidFill>
                <a:prstClr val="black">
                  <a:tint val="75000"/>
                </a:prstClr>
              </a:solidFill>
            </a:endParaRPr>
          </a:p>
        </p:txBody>
      </p:sp>
      <p:sp>
        <p:nvSpPr>
          <p:cNvPr id="5" name="Footer Placeholder 4"/>
          <p:cNvSpPr>
            <a:spLocks noGrp="1"/>
          </p:cNvSpPr>
          <p:nvPr>
            <p:ph type="ftr" sz="quarter" idx="3"/>
          </p:nvPr>
        </p:nvSpPr>
        <p:spPr>
          <a:xfrm>
            <a:off x="3124202" y="6356357"/>
            <a:ext cx="2895600" cy="365125"/>
          </a:xfrm>
          <a:prstGeom prst="rect">
            <a:avLst/>
          </a:prstGeom>
        </p:spPr>
        <p:txBody>
          <a:bodyPr vert="horz" lIns="104370" tIns="52185" rIns="104370" bIns="52185" rtlCol="0" anchor="ctr"/>
          <a:lstStyle>
            <a:lvl1pPr algn="ctr">
              <a:defRPr sz="1323">
                <a:solidFill>
                  <a:schemeClr val="tx1">
                    <a:tint val="75000"/>
                  </a:schemeClr>
                </a:solidFill>
              </a:defRPr>
            </a:lvl1pPr>
          </a:lstStyle>
          <a:p>
            <a:pPr defTabSz="986606"/>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7"/>
            <a:ext cx="2133600" cy="365125"/>
          </a:xfrm>
          <a:prstGeom prst="rect">
            <a:avLst/>
          </a:prstGeom>
        </p:spPr>
        <p:txBody>
          <a:bodyPr vert="horz" lIns="104370" tIns="52185" rIns="104370" bIns="52185" rtlCol="0" anchor="ctr"/>
          <a:lstStyle>
            <a:lvl1pPr algn="r">
              <a:defRPr sz="1323">
                <a:solidFill>
                  <a:schemeClr val="tx1">
                    <a:tint val="75000"/>
                  </a:schemeClr>
                </a:solidFill>
              </a:defRPr>
            </a:lvl1pPr>
          </a:lstStyle>
          <a:p>
            <a:pPr defTabSz="986606"/>
            <a:fld id="{BDD33A6C-86AE-4CBB-A4BC-35408E9242CF}" type="slidenum">
              <a:rPr lang="en-US" smtClean="0">
                <a:solidFill>
                  <a:prstClr val="black">
                    <a:tint val="75000"/>
                  </a:prstClr>
                </a:solidFill>
              </a:rPr>
              <a:pPr defTabSz="986606"/>
              <a:t>‹#›</a:t>
            </a:fld>
            <a:endParaRPr lang="en-US">
              <a:solidFill>
                <a:prstClr val="black">
                  <a:tint val="75000"/>
                </a:prstClr>
              </a:solidFill>
            </a:endParaRPr>
          </a:p>
        </p:txBody>
      </p:sp>
    </p:spTree>
    <p:extLst>
      <p:ext uri="{BB962C8B-B14F-4D97-AF65-F5344CB8AC3E}">
        <p14:creationId xmlns:p14="http://schemas.microsoft.com/office/powerpoint/2010/main" val="59788550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iming>
    <p:tnLst>
      <p:par>
        <p:cTn id="1" dur="indefinite" restart="never" nodeType="tmRoot"/>
      </p:par>
    </p:tnLst>
  </p:timing>
  <p:txStyles>
    <p:titleStyle>
      <a:lvl1pPr algn="ctr" defTabSz="986606" rtl="0" eaLnBrk="1" latinLnBrk="0" hangingPunct="1">
        <a:spcBef>
          <a:spcPct val="0"/>
        </a:spcBef>
        <a:buNone/>
        <a:defRPr sz="4727" kern="1200">
          <a:solidFill>
            <a:schemeClr val="tx1"/>
          </a:solidFill>
          <a:latin typeface="+mj-lt"/>
          <a:ea typeface="+mj-ea"/>
          <a:cs typeface="+mj-cs"/>
        </a:defRPr>
      </a:lvl1pPr>
    </p:titleStyle>
    <p:bodyStyle>
      <a:lvl1pPr marL="0" indent="0" algn="l" defTabSz="986606" rtl="0" eaLnBrk="1" latinLnBrk="0" hangingPunct="1">
        <a:spcBef>
          <a:spcPct val="20000"/>
        </a:spcBef>
        <a:buClr>
          <a:srgbClr val="FFD51E"/>
        </a:buClr>
        <a:buFont typeface="Arial" pitchFamily="34" charset="0"/>
        <a:buNone/>
        <a:defRPr sz="3498" kern="1200">
          <a:solidFill>
            <a:schemeClr val="tx1"/>
          </a:solidFill>
          <a:latin typeface="+mn-lt"/>
          <a:ea typeface="+mn-ea"/>
          <a:cs typeface="+mn-cs"/>
        </a:defRPr>
      </a:lvl1pPr>
      <a:lvl2pPr marL="986606" indent="-493303" algn="l" defTabSz="986606" rtl="0" eaLnBrk="1" latinLnBrk="0" hangingPunct="1">
        <a:spcBef>
          <a:spcPct val="20000"/>
        </a:spcBef>
        <a:buClr>
          <a:srgbClr val="FFD51E"/>
        </a:buClr>
        <a:buFont typeface="Arial" pitchFamily="34" charset="0"/>
        <a:buChar char="•"/>
        <a:defRPr sz="3025" kern="1200">
          <a:solidFill>
            <a:schemeClr val="tx1"/>
          </a:solidFill>
          <a:latin typeface="+mn-lt"/>
          <a:ea typeface="+mn-ea"/>
          <a:cs typeface="+mn-cs"/>
        </a:defRPr>
      </a:lvl2pPr>
      <a:lvl3pPr marL="1233257" indent="-246651" algn="l" defTabSz="986606" rtl="0" eaLnBrk="1" latinLnBrk="0" hangingPunct="1">
        <a:spcBef>
          <a:spcPct val="20000"/>
        </a:spcBef>
        <a:buClr>
          <a:srgbClr val="FFD51E"/>
        </a:buClr>
        <a:buFont typeface="Arial" pitchFamily="34" charset="0"/>
        <a:buChar char="•"/>
        <a:defRPr sz="2552" kern="1200">
          <a:solidFill>
            <a:schemeClr val="tx1"/>
          </a:solidFill>
          <a:latin typeface="+mn-lt"/>
          <a:ea typeface="+mn-ea"/>
          <a:cs typeface="+mn-cs"/>
        </a:defRPr>
      </a:lvl3pPr>
      <a:lvl4pPr marL="1849886" indent="-369977" algn="l" defTabSz="986606" rtl="0" eaLnBrk="1" latinLnBrk="0" hangingPunct="1">
        <a:spcBef>
          <a:spcPct val="20000"/>
        </a:spcBef>
        <a:buClr>
          <a:srgbClr val="FFD51E"/>
        </a:buClr>
        <a:buFont typeface="Arial" pitchFamily="34" charset="0"/>
        <a:buChar char="•"/>
        <a:defRPr sz="2174" kern="1200">
          <a:solidFill>
            <a:schemeClr val="tx1"/>
          </a:solidFill>
          <a:latin typeface="+mn-lt"/>
          <a:ea typeface="+mn-ea"/>
          <a:cs typeface="+mn-cs"/>
        </a:defRPr>
      </a:lvl4pPr>
      <a:lvl5pPr marL="2343189" indent="-369977" algn="l" defTabSz="986606" rtl="0" eaLnBrk="1" latinLnBrk="0" hangingPunct="1">
        <a:spcBef>
          <a:spcPct val="20000"/>
        </a:spcBef>
        <a:buClr>
          <a:srgbClr val="FFD51E"/>
        </a:buClr>
        <a:buFont typeface="Arial" pitchFamily="34" charset="0"/>
        <a:buChar char="•"/>
        <a:defRPr sz="2174" kern="1200">
          <a:solidFill>
            <a:schemeClr val="tx1"/>
          </a:solidFill>
          <a:latin typeface="+mn-lt"/>
          <a:ea typeface="+mn-ea"/>
          <a:cs typeface="+mn-cs"/>
        </a:defRPr>
      </a:lvl5pPr>
      <a:lvl6pPr marL="2713166" indent="-246651" algn="l" defTabSz="986606" rtl="0" eaLnBrk="1" latinLnBrk="0" hangingPunct="1">
        <a:spcBef>
          <a:spcPct val="20000"/>
        </a:spcBef>
        <a:buFont typeface="Arial" pitchFamily="34" charset="0"/>
        <a:buChar char="•"/>
        <a:defRPr sz="2174" kern="1200">
          <a:solidFill>
            <a:schemeClr val="tx1"/>
          </a:solidFill>
          <a:latin typeface="+mn-lt"/>
          <a:ea typeface="+mn-ea"/>
          <a:cs typeface="+mn-cs"/>
        </a:defRPr>
      </a:lvl6pPr>
      <a:lvl7pPr marL="3206470" indent="-246651" algn="l" defTabSz="986606" rtl="0" eaLnBrk="1" latinLnBrk="0" hangingPunct="1">
        <a:spcBef>
          <a:spcPct val="20000"/>
        </a:spcBef>
        <a:buFont typeface="Arial" pitchFamily="34" charset="0"/>
        <a:buChar char="•"/>
        <a:defRPr sz="2174" kern="1200">
          <a:solidFill>
            <a:schemeClr val="tx1"/>
          </a:solidFill>
          <a:latin typeface="+mn-lt"/>
          <a:ea typeface="+mn-ea"/>
          <a:cs typeface="+mn-cs"/>
        </a:defRPr>
      </a:lvl7pPr>
      <a:lvl8pPr marL="3699773" indent="-246651" algn="l" defTabSz="986606" rtl="0" eaLnBrk="1" latinLnBrk="0" hangingPunct="1">
        <a:spcBef>
          <a:spcPct val="20000"/>
        </a:spcBef>
        <a:buFont typeface="Arial" pitchFamily="34" charset="0"/>
        <a:buChar char="•"/>
        <a:defRPr sz="2174" kern="1200">
          <a:solidFill>
            <a:schemeClr val="tx1"/>
          </a:solidFill>
          <a:latin typeface="+mn-lt"/>
          <a:ea typeface="+mn-ea"/>
          <a:cs typeface="+mn-cs"/>
        </a:defRPr>
      </a:lvl8pPr>
      <a:lvl9pPr marL="4193076" indent="-246651" algn="l" defTabSz="986606" rtl="0" eaLnBrk="1" latinLnBrk="0" hangingPunct="1">
        <a:spcBef>
          <a:spcPct val="20000"/>
        </a:spcBef>
        <a:buFont typeface="Arial" pitchFamily="34" charset="0"/>
        <a:buChar char="•"/>
        <a:defRPr sz="2174" kern="1200">
          <a:solidFill>
            <a:schemeClr val="tx1"/>
          </a:solidFill>
          <a:latin typeface="+mn-lt"/>
          <a:ea typeface="+mn-ea"/>
          <a:cs typeface="+mn-cs"/>
        </a:defRPr>
      </a:lvl9pPr>
    </p:bodyStyle>
    <p:otherStyle>
      <a:defPPr>
        <a:defRPr lang="en-US"/>
      </a:defPPr>
      <a:lvl1pPr marL="0" algn="l" defTabSz="986606" rtl="0" eaLnBrk="1" latinLnBrk="0" hangingPunct="1">
        <a:defRPr sz="1985" kern="1200">
          <a:solidFill>
            <a:schemeClr val="tx1"/>
          </a:solidFill>
          <a:latin typeface="+mn-lt"/>
          <a:ea typeface="+mn-ea"/>
          <a:cs typeface="+mn-cs"/>
        </a:defRPr>
      </a:lvl1pPr>
      <a:lvl2pPr marL="493303" algn="l" defTabSz="986606" rtl="0" eaLnBrk="1" latinLnBrk="0" hangingPunct="1">
        <a:defRPr sz="1985" kern="1200">
          <a:solidFill>
            <a:schemeClr val="tx1"/>
          </a:solidFill>
          <a:latin typeface="+mn-lt"/>
          <a:ea typeface="+mn-ea"/>
          <a:cs typeface="+mn-cs"/>
        </a:defRPr>
      </a:lvl2pPr>
      <a:lvl3pPr marL="986606" algn="l" defTabSz="986606" rtl="0" eaLnBrk="1" latinLnBrk="0" hangingPunct="1">
        <a:defRPr sz="1985" kern="1200">
          <a:solidFill>
            <a:schemeClr val="tx1"/>
          </a:solidFill>
          <a:latin typeface="+mn-lt"/>
          <a:ea typeface="+mn-ea"/>
          <a:cs typeface="+mn-cs"/>
        </a:defRPr>
      </a:lvl3pPr>
      <a:lvl4pPr marL="1479909" algn="l" defTabSz="986606" rtl="0" eaLnBrk="1" latinLnBrk="0" hangingPunct="1">
        <a:defRPr sz="1985" kern="1200">
          <a:solidFill>
            <a:schemeClr val="tx1"/>
          </a:solidFill>
          <a:latin typeface="+mn-lt"/>
          <a:ea typeface="+mn-ea"/>
          <a:cs typeface="+mn-cs"/>
        </a:defRPr>
      </a:lvl4pPr>
      <a:lvl5pPr marL="1973212" algn="l" defTabSz="986606" rtl="0" eaLnBrk="1" latinLnBrk="0" hangingPunct="1">
        <a:defRPr sz="1985" kern="1200">
          <a:solidFill>
            <a:schemeClr val="tx1"/>
          </a:solidFill>
          <a:latin typeface="+mn-lt"/>
          <a:ea typeface="+mn-ea"/>
          <a:cs typeface="+mn-cs"/>
        </a:defRPr>
      </a:lvl5pPr>
      <a:lvl6pPr marL="2466515" algn="l" defTabSz="986606" rtl="0" eaLnBrk="1" latinLnBrk="0" hangingPunct="1">
        <a:defRPr sz="1985" kern="1200">
          <a:solidFill>
            <a:schemeClr val="tx1"/>
          </a:solidFill>
          <a:latin typeface="+mn-lt"/>
          <a:ea typeface="+mn-ea"/>
          <a:cs typeface="+mn-cs"/>
        </a:defRPr>
      </a:lvl6pPr>
      <a:lvl7pPr marL="2959817" algn="l" defTabSz="986606" rtl="0" eaLnBrk="1" latinLnBrk="0" hangingPunct="1">
        <a:defRPr sz="1985" kern="1200">
          <a:solidFill>
            <a:schemeClr val="tx1"/>
          </a:solidFill>
          <a:latin typeface="+mn-lt"/>
          <a:ea typeface="+mn-ea"/>
          <a:cs typeface="+mn-cs"/>
        </a:defRPr>
      </a:lvl7pPr>
      <a:lvl8pPr marL="3453121" algn="l" defTabSz="986606" rtl="0" eaLnBrk="1" latinLnBrk="0" hangingPunct="1">
        <a:defRPr sz="1985" kern="1200">
          <a:solidFill>
            <a:schemeClr val="tx1"/>
          </a:solidFill>
          <a:latin typeface="+mn-lt"/>
          <a:ea typeface="+mn-ea"/>
          <a:cs typeface="+mn-cs"/>
        </a:defRPr>
      </a:lvl8pPr>
      <a:lvl9pPr marL="3946424" algn="l" defTabSz="986606" rtl="0" eaLnBrk="1" latinLnBrk="0" hangingPunct="1">
        <a:defRPr sz="1985"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8C2560D-EC28-3B41-86E8-18F1CE0113B4}" type="datetimeFigureOut">
              <a:rPr lang="en-US" smtClean="0">
                <a:solidFill>
                  <a:prstClr val="black">
                    <a:tint val="75000"/>
                  </a:prstClr>
                </a:solidFill>
              </a:rPr>
              <a:pPr defTabSz="457200"/>
              <a:t>2/13/2019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2066355A-084C-D24E-9AD2-7E4FC41EA627}"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85198665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r/F7W8SM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struxness@betterseed.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mailto:info@betterseed.org"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6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6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39.xml"/><Relationship Id="rId4" Type="http://schemas.openxmlformats.org/officeDocument/2006/relationships/hyperlink" Target="http://www.cppsi.org/"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Emerging Seed Issues WG</a:t>
            </a:r>
            <a:endParaRPr lang="en-US" dirty="0"/>
          </a:p>
        </p:txBody>
      </p:sp>
      <p:sp>
        <p:nvSpPr>
          <p:cNvPr id="3" name="Subtitle 2"/>
          <p:cNvSpPr>
            <a:spLocks noGrp="1"/>
          </p:cNvSpPr>
          <p:nvPr>
            <p:ph type="subTitle" idx="1"/>
          </p:nvPr>
        </p:nvSpPr>
        <p:spPr/>
        <p:txBody>
          <a:bodyPr/>
          <a:lstStyle/>
          <a:p>
            <a:r>
              <a:rPr lang="en-US" dirty="0" smtClean="0"/>
              <a:t>Abigail Struxness</a:t>
            </a:r>
          </a:p>
          <a:p>
            <a:r>
              <a:rPr lang="en-US" dirty="0" smtClean="0"/>
              <a:t>Senior Director, International Policy and Programs </a:t>
            </a:r>
            <a:endParaRPr lang="en-US" dirty="0"/>
          </a:p>
        </p:txBody>
      </p:sp>
    </p:spTree>
    <p:extLst>
      <p:ext uri="{BB962C8B-B14F-4D97-AF65-F5344CB8AC3E}">
        <p14:creationId xmlns:p14="http://schemas.microsoft.com/office/powerpoint/2010/main" val="670079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Counter-seasonal Production</a:t>
            </a:r>
            <a:endParaRPr lang="en-US" b="1" dirty="0"/>
          </a:p>
        </p:txBody>
      </p:sp>
      <p:sp>
        <p:nvSpPr>
          <p:cNvPr id="3" name="Content Placeholder 2"/>
          <p:cNvSpPr>
            <a:spLocks noGrp="1"/>
          </p:cNvSpPr>
          <p:nvPr>
            <p:ph idx="1"/>
          </p:nvPr>
        </p:nvSpPr>
        <p:spPr/>
        <p:txBody>
          <a:bodyPr/>
          <a:lstStyle/>
          <a:p>
            <a:r>
              <a:rPr lang="en-US" dirty="0" smtClean="0"/>
              <a:t>ASTA is working with the Chilean Seed Association, ANPROS, on strategies to improve opportunities for U.S. companies there.</a:t>
            </a:r>
          </a:p>
          <a:p>
            <a:endParaRPr lang="en-US" dirty="0"/>
          </a:p>
          <a:p>
            <a:r>
              <a:rPr lang="en-US" dirty="0" smtClean="0"/>
              <a:t>Survey for </a:t>
            </a:r>
            <a:r>
              <a:rPr lang="en-US" dirty="0"/>
              <a:t>ASTA members:  </a:t>
            </a:r>
            <a:r>
              <a:rPr lang="en-US" dirty="0" smtClean="0"/>
              <a:t>      </a:t>
            </a:r>
            <a:br>
              <a:rPr lang="en-US" dirty="0" smtClean="0"/>
            </a:br>
            <a:r>
              <a:rPr lang="en-US" dirty="0" smtClean="0"/>
              <a:t/>
            </a:r>
            <a:br>
              <a:rPr lang="en-US" dirty="0" smtClean="0"/>
            </a:br>
            <a:r>
              <a:rPr lang="en-US" dirty="0" smtClean="0">
                <a:hlinkClick r:id="rId3"/>
              </a:rPr>
              <a:t>www.surveymonkey.com/r/F7W8SMY</a:t>
            </a:r>
            <a:r>
              <a:rPr lang="en-US" dirty="0" smtClean="0"/>
              <a:t> </a:t>
            </a:r>
            <a:endParaRPr lang="en-US" dirty="0"/>
          </a:p>
        </p:txBody>
      </p:sp>
    </p:spTree>
    <p:extLst>
      <p:ext uri="{BB962C8B-B14F-4D97-AF65-F5344CB8AC3E}">
        <p14:creationId xmlns:p14="http://schemas.microsoft.com/office/powerpoint/2010/main" val="97484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Lower Mekong Delta Initiative Seed Project</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Project between USDA Office of Capacity Building and Development and U.S. Department of </a:t>
            </a:r>
            <a:r>
              <a:rPr lang="en-US" dirty="0"/>
              <a:t>State focusing on Cambodia, Laos, Thailand and </a:t>
            </a:r>
            <a:r>
              <a:rPr lang="en-US" dirty="0" smtClean="0"/>
              <a:t>Vietnam</a:t>
            </a:r>
          </a:p>
          <a:p>
            <a:pPr marL="0" indent="0">
              <a:buNone/>
            </a:pPr>
            <a:r>
              <a:rPr lang="en-US" dirty="0"/>
              <a:t>Goals: </a:t>
            </a:r>
            <a:endParaRPr lang="en-US" dirty="0" smtClean="0"/>
          </a:p>
          <a:p>
            <a:r>
              <a:rPr lang="en-US" sz="1600" dirty="0" smtClean="0"/>
              <a:t>Strengthen </a:t>
            </a:r>
            <a:r>
              <a:rPr lang="en-US" sz="1600" dirty="0"/>
              <a:t>seed sectors, seed trade capacities, and rules- and science-based policy environments </a:t>
            </a:r>
            <a:endParaRPr lang="en-US" sz="1600" dirty="0" smtClean="0"/>
          </a:p>
          <a:p>
            <a:r>
              <a:rPr lang="en-US" sz="1600" dirty="0" smtClean="0"/>
              <a:t>Foster </a:t>
            </a:r>
            <a:r>
              <a:rPr lang="en-US" sz="1600" dirty="0"/>
              <a:t>cooperation and the harmonization of seed policies among LMCs, consistent with practices and approaches in the United States </a:t>
            </a:r>
            <a:endParaRPr lang="en-US" sz="1600" dirty="0" smtClean="0"/>
          </a:p>
          <a:p>
            <a:r>
              <a:rPr lang="en-US" sz="1600" dirty="0" smtClean="0"/>
              <a:t> </a:t>
            </a:r>
            <a:r>
              <a:rPr lang="en-US" sz="1600" dirty="0"/>
              <a:t>Identify and promote public-private partnerships related to enabling environments for seed use and </a:t>
            </a:r>
            <a:r>
              <a:rPr lang="en-US" sz="1600" dirty="0" smtClean="0"/>
              <a:t>trade</a:t>
            </a:r>
            <a:br>
              <a:rPr lang="en-US" sz="1600" dirty="0" smtClean="0"/>
            </a:br>
            <a:endParaRPr lang="en-US" sz="2000" dirty="0" smtClean="0"/>
          </a:p>
          <a:p>
            <a:r>
              <a:rPr lang="en-US" dirty="0" smtClean="0"/>
              <a:t>ASTA has an advisory role on the project</a:t>
            </a:r>
          </a:p>
          <a:p>
            <a:endParaRPr lang="en-US" dirty="0"/>
          </a:p>
        </p:txBody>
      </p:sp>
    </p:spTree>
    <p:extLst>
      <p:ext uri="{BB962C8B-B14F-4D97-AF65-F5344CB8AC3E}">
        <p14:creationId xmlns:p14="http://schemas.microsoft.com/office/powerpoint/2010/main" val="211576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Stay up to date with ASTA’s international activities</a:t>
            </a:r>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smtClean="0"/>
              <a:t>Sign up for the ASTA Global Seed Newsletter and feel free to contact me as questions arise:</a:t>
            </a:r>
          </a:p>
          <a:p>
            <a:endParaRPr lang="en-US" dirty="0">
              <a:hlinkClick r:id="rId3"/>
            </a:endParaRPr>
          </a:p>
          <a:p>
            <a:pPr marL="0" indent="0" algn="ctr">
              <a:buNone/>
            </a:pPr>
            <a:r>
              <a:rPr lang="en-US" dirty="0" smtClean="0">
                <a:hlinkClick r:id="rId3"/>
              </a:rPr>
              <a:t>astruxness@betterseed.org</a:t>
            </a:r>
            <a:r>
              <a:rPr lang="en-US" dirty="0" smtClean="0"/>
              <a:t> </a:t>
            </a:r>
            <a:endParaRPr lang="en-US" dirty="0"/>
          </a:p>
          <a:p>
            <a:pPr marL="0" indent="0" algn="ctr">
              <a:buNone/>
            </a:pPr>
            <a:r>
              <a:rPr lang="en-US" dirty="0" smtClean="0"/>
              <a:t>703-837-8140</a:t>
            </a:r>
          </a:p>
          <a:p>
            <a:pPr marL="0" indent="0">
              <a:buNone/>
            </a:pPr>
            <a:r>
              <a:rPr lang="en-US" dirty="0" smtClean="0"/>
              <a:t/>
            </a:r>
            <a:br>
              <a:rPr lang="en-US" dirty="0" smtClean="0"/>
            </a:br>
            <a:endParaRPr lang="en-US" dirty="0" smtClean="0"/>
          </a:p>
          <a:p>
            <a:endParaRPr lang="en-US" dirty="0" smtClean="0"/>
          </a:p>
          <a:p>
            <a:endParaRPr lang="en-US" dirty="0"/>
          </a:p>
        </p:txBody>
      </p:sp>
    </p:spTree>
    <p:extLst>
      <p:ext uri="{BB962C8B-B14F-4D97-AF65-F5344CB8AC3E}">
        <p14:creationId xmlns:p14="http://schemas.microsoft.com/office/powerpoint/2010/main" val="4092534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3493964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2018 Farm Bill: overview &amp; next steps</a:t>
            </a:r>
            <a:endParaRPr lang="en-US" dirty="0"/>
          </a:p>
        </p:txBody>
      </p:sp>
      <p:sp>
        <p:nvSpPr>
          <p:cNvPr id="3" name="Subtitle 2"/>
          <p:cNvSpPr>
            <a:spLocks noGrp="1"/>
          </p:cNvSpPr>
          <p:nvPr>
            <p:ph type="subTitle" idx="1"/>
          </p:nvPr>
        </p:nvSpPr>
        <p:spPr>
          <a:xfrm>
            <a:off x="685800" y="3505200"/>
            <a:ext cx="6781800" cy="1752600"/>
          </a:xfrm>
        </p:spPr>
        <p:txBody>
          <a:bodyPr/>
          <a:lstStyle/>
          <a:p>
            <a:endParaRPr lang="en-US" dirty="0"/>
          </a:p>
        </p:txBody>
      </p:sp>
    </p:spTree>
    <p:extLst>
      <p:ext uri="{BB962C8B-B14F-4D97-AF65-F5344CB8AC3E}">
        <p14:creationId xmlns:p14="http://schemas.microsoft.com/office/powerpoint/2010/main" val="3366023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 WE GOT HERE</a:t>
            </a:r>
            <a:endParaRPr lang="en-US" b="1" dirty="0"/>
          </a:p>
        </p:txBody>
      </p:sp>
      <p:sp>
        <p:nvSpPr>
          <p:cNvPr id="3" name="Content Placeholder 2"/>
          <p:cNvSpPr>
            <a:spLocks noGrp="1"/>
          </p:cNvSpPr>
          <p:nvPr>
            <p:ph idx="1"/>
          </p:nvPr>
        </p:nvSpPr>
        <p:spPr/>
        <p:txBody>
          <a:bodyPr>
            <a:normAutofit/>
          </a:bodyPr>
          <a:lstStyle/>
          <a:p>
            <a:r>
              <a:rPr lang="en-US" sz="2200" b="1" dirty="0" smtClean="0">
                <a:solidFill>
                  <a:schemeClr val="accent1"/>
                </a:solidFill>
              </a:rPr>
              <a:t>April</a:t>
            </a:r>
            <a:r>
              <a:rPr lang="en-US" sz="2200" dirty="0" smtClean="0"/>
              <a:t> – Farm Bill introduced (House)</a:t>
            </a:r>
          </a:p>
          <a:p>
            <a:r>
              <a:rPr lang="en-US" sz="2200" b="1" dirty="0" smtClean="0">
                <a:solidFill>
                  <a:schemeClr val="accent1"/>
                </a:solidFill>
              </a:rPr>
              <a:t>May</a:t>
            </a:r>
            <a:r>
              <a:rPr lang="en-US" sz="2200" dirty="0" smtClean="0"/>
              <a:t> – Farm Bill passage failed (House)</a:t>
            </a:r>
          </a:p>
          <a:p>
            <a:r>
              <a:rPr lang="en-US" sz="2200" b="1" dirty="0" smtClean="0">
                <a:solidFill>
                  <a:schemeClr val="accent1"/>
                </a:solidFill>
              </a:rPr>
              <a:t>June 13 </a:t>
            </a:r>
            <a:r>
              <a:rPr lang="en-US" sz="2200" dirty="0" smtClean="0"/>
              <a:t>– Farm Bill introduced (Senate) </a:t>
            </a:r>
          </a:p>
          <a:p>
            <a:r>
              <a:rPr lang="en-US" sz="2200" b="1" dirty="0" smtClean="0">
                <a:solidFill>
                  <a:schemeClr val="accent1"/>
                </a:solidFill>
              </a:rPr>
              <a:t>June 21</a:t>
            </a:r>
            <a:r>
              <a:rPr lang="en-US" sz="2200" dirty="0" smtClean="0"/>
              <a:t>– Farm Bill passes House of Representatives</a:t>
            </a:r>
          </a:p>
          <a:p>
            <a:r>
              <a:rPr lang="en-US" sz="2200" b="1" dirty="0" smtClean="0">
                <a:solidFill>
                  <a:schemeClr val="accent1"/>
                </a:solidFill>
              </a:rPr>
              <a:t>June 28 </a:t>
            </a:r>
            <a:r>
              <a:rPr lang="en-US" sz="2200" dirty="0" smtClean="0"/>
              <a:t>– Farm Bill passes Senate </a:t>
            </a:r>
          </a:p>
          <a:p>
            <a:r>
              <a:rPr lang="en-US" sz="2200" b="1" dirty="0" smtClean="0">
                <a:solidFill>
                  <a:schemeClr val="accent1"/>
                </a:solidFill>
              </a:rPr>
              <a:t>September</a:t>
            </a:r>
            <a:r>
              <a:rPr lang="en-US" sz="2200" dirty="0" smtClean="0"/>
              <a:t> – Conference committee formed</a:t>
            </a:r>
          </a:p>
          <a:p>
            <a:r>
              <a:rPr lang="en-US" sz="2200" b="1" dirty="0" smtClean="0">
                <a:solidFill>
                  <a:schemeClr val="accent1"/>
                </a:solidFill>
              </a:rPr>
              <a:t>September 30 </a:t>
            </a:r>
            <a:r>
              <a:rPr lang="en-US" sz="2200" dirty="0" smtClean="0"/>
              <a:t>– 2014 Farm Bill expires</a:t>
            </a:r>
          </a:p>
          <a:p>
            <a:r>
              <a:rPr lang="en-US" sz="2200" b="1" dirty="0" smtClean="0">
                <a:solidFill>
                  <a:schemeClr val="accent1"/>
                </a:solidFill>
              </a:rPr>
              <a:t>December</a:t>
            </a:r>
            <a:r>
              <a:rPr lang="en-US" sz="2200" dirty="0" smtClean="0"/>
              <a:t> – Conference report released, passes House &amp; Senate </a:t>
            </a:r>
          </a:p>
          <a:p>
            <a:r>
              <a:rPr lang="en-US" sz="2200" b="1" dirty="0" smtClean="0">
                <a:solidFill>
                  <a:schemeClr val="accent1"/>
                </a:solidFill>
              </a:rPr>
              <a:t>December 20 </a:t>
            </a:r>
            <a:r>
              <a:rPr lang="en-US" sz="2200" dirty="0" smtClean="0"/>
              <a:t>– signed into law by President Trump</a:t>
            </a:r>
            <a:endParaRPr lang="en-US" sz="2200" dirty="0"/>
          </a:p>
        </p:txBody>
      </p:sp>
    </p:spTree>
    <p:extLst>
      <p:ext uri="{BB962C8B-B14F-4D97-AF65-F5344CB8AC3E}">
        <p14:creationId xmlns:p14="http://schemas.microsoft.com/office/powerpoint/2010/main" val="2247735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FARM BILL </a:t>
            </a:r>
            <a:endParaRPr lang="en-US" b="1" dirty="0"/>
          </a:p>
        </p:txBody>
      </p:sp>
      <p:sp>
        <p:nvSpPr>
          <p:cNvPr id="3" name="Content Placeholder 2"/>
          <p:cNvSpPr>
            <a:spLocks noGrp="1"/>
          </p:cNvSpPr>
          <p:nvPr>
            <p:ph idx="1"/>
          </p:nvPr>
        </p:nvSpPr>
        <p:spPr/>
        <p:txBody>
          <a:bodyPr>
            <a:normAutofit/>
          </a:bodyPr>
          <a:lstStyle/>
          <a:p>
            <a:pPr lvl="1"/>
            <a:r>
              <a:rPr lang="en-US" sz="2200" b="1" dirty="0" smtClean="0"/>
              <a:t>Title III: Trade </a:t>
            </a:r>
          </a:p>
          <a:p>
            <a:pPr lvl="2"/>
            <a:r>
              <a:rPr lang="en-US" sz="2000" dirty="0" smtClean="0"/>
              <a:t>Technical Assistance for Specialty Crops</a:t>
            </a:r>
          </a:p>
          <a:p>
            <a:pPr lvl="3"/>
            <a:r>
              <a:rPr lang="en-US" sz="2000" dirty="0" smtClean="0"/>
              <a:t>Funded at $9 million annually</a:t>
            </a:r>
          </a:p>
          <a:p>
            <a:pPr lvl="3"/>
            <a:r>
              <a:rPr lang="en-US" sz="2000" dirty="0"/>
              <a:t>Program </a:t>
            </a:r>
            <a:r>
              <a:rPr lang="en-US" sz="2000" dirty="0" smtClean="0"/>
              <a:t>funds projects </a:t>
            </a:r>
            <a:r>
              <a:rPr lang="en-US" sz="2000" dirty="0"/>
              <a:t>that address sanitary, phytosanitary and technical barriers that prohibit or threaten the export of U.S. specialty </a:t>
            </a:r>
            <a:r>
              <a:rPr lang="en-US" sz="2000" dirty="0" smtClean="0"/>
              <a:t>crops.</a:t>
            </a:r>
          </a:p>
          <a:p>
            <a:pPr lvl="3"/>
            <a:r>
              <a:rPr lang="en-US" sz="2000" dirty="0" smtClean="0"/>
              <a:t>ASTA received grant in 2015 for research on a risk-reduction model for seed-borne pathogens</a:t>
            </a:r>
          </a:p>
          <a:p>
            <a:pPr lvl="2"/>
            <a:r>
              <a:rPr lang="en-US" sz="2000" dirty="0" smtClean="0"/>
              <a:t>Other USDA cooperator programs (MAP, FDM, EMP) also fully funded in Farm Bill (~$240 million annual) </a:t>
            </a:r>
            <a:endParaRPr lang="en-US" sz="2000" dirty="0"/>
          </a:p>
        </p:txBody>
      </p:sp>
    </p:spTree>
    <p:extLst>
      <p:ext uri="{BB962C8B-B14F-4D97-AF65-F5344CB8AC3E}">
        <p14:creationId xmlns:p14="http://schemas.microsoft.com/office/powerpoint/2010/main" val="2347706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FARM BILL</a:t>
            </a:r>
            <a:endParaRPr lang="en-US" b="1" dirty="0"/>
          </a:p>
        </p:txBody>
      </p:sp>
      <p:sp>
        <p:nvSpPr>
          <p:cNvPr id="3" name="Content Placeholder 2"/>
          <p:cNvSpPr>
            <a:spLocks noGrp="1"/>
          </p:cNvSpPr>
          <p:nvPr>
            <p:ph idx="1"/>
          </p:nvPr>
        </p:nvSpPr>
        <p:spPr/>
        <p:txBody>
          <a:bodyPr>
            <a:normAutofit/>
          </a:bodyPr>
          <a:lstStyle/>
          <a:p>
            <a:pPr lvl="1"/>
            <a:r>
              <a:rPr lang="en-US" sz="2200" b="1" dirty="0" smtClean="0"/>
              <a:t>Title VII: Research </a:t>
            </a:r>
          </a:p>
          <a:p>
            <a:pPr lvl="1"/>
            <a:endParaRPr lang="en-US" sz="2200" b="1" dirty="0" smtClean="0"/>
          </a:p>
          <a:p>
            <a:pPr lvl="2"/>
            <a:r>
              <a:rPr lang="en-US" sz="2000" b="1" dirty="0" smtClean="0"/>
              <a:t>National </a:t>
            </a:r>
            <a:r>
              <a:rPr lang="en-US" sz="2000" b="1" dirty="0"/>
              <a:t>Strategic Germplasm and Cultivar Collection Assessment and Utilization </a:t>
            </a:r>
            <a:r>
              <a:rPr lang="en-US" sz="2000" b="1" dirty="0" smtClean="0"/>
              <a:t>Plan</a:t>
            </a:r>
          </a:p>
          <a:p>
            <a:pPr lvl="3"/>
            <a:r>
              <a:rPr lang="en-US" sz="2000" dirty="0" smtClean="0"/>
              <a:t>Calls on USDA to develop a plan of needs for NPGS </a:t>
            </a:r>
          </a:p>
          <a:p>
            <a:pPr lvl="2"/>
            <a:r>
              <a:rPr lang="en-US" sz="2200" b="1" dirty="0" smtClean="0"/>
              <a:t>Foundation for Food and Agriculture Research </a:t>
            </a:r>
            <a:r>
              <a:rPr lang="en-US" sz="2200" dirty="0" smtClean="0"/>
              <a:t>- $185 million total </a:t>
            </a:r>
          </a:p>
          <a:p>
            <a:pPr lvl="2"/>
            <a:r>
              <a:rPr lang="en-US" sz="2000" b="1" dirty="0" smtClean="0"/>
              <a:t>Specialty Crop Research Initiative </a:t>
            </a:r>
            <a:r>
              <a:rPr lang="en-US" sz="2000" dirty="0" smtClean="0"/>
              <a:t>- $80 million per year   </a:t>
            </a:r>
          </a:p>
          <a:p>
            <a:pPr lvl="2"/>
            <a:r>
              <a:rPr lang="en-US" sz="2000" b="1" dirty="0" smtClean="0"/>
              <a:t>AGARDA </a:t>
            </a:r>
            <a:r>
              <a:rPr lang="en-US" sz="2000" dirty="0" smtClean="0"/>
              <a:t> - Competitive Research Program for mechanization research</a:t>
            </a:r>
          </a:p>
        </p:txBody>
      </p:sp>
    </p:spTree>
    <p:extLst>
      <p:ext uri="{BB962C8B-B14F-4D97-AF65-F5344CB8AC3E}">
        <p14:creationId xmlns:p14="http://schemas.microsoft.com/office/powerpoint/2010/main" val="3470839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spcBef>
                <a:spcPct val="0"/>
              </a:spcBef>
            </a:pPr>
            <a:r>
              <a:rPr lang="en-US" sz="4000" b="1" dirty="0" smtClean="0">
                <a:solidFill>
                  <a:schemeClr val="tx2"/>
                </a:solidFill>
                <a:latin typeface="+mj-lt"/>
              </a:rPr>
              <a:t> FARM BILL </a:t>
            </a:r>
            <a:r>
              <a:rPr lang="en-US" sz="2200" b="1" dirty="0" smtClean="0">
                <a:solidFill>
                  <a:srgbClr val="FF0000"/>
                </a:solidFill>
              </a:rPr>
              <a:t/>
            </a:r>
            <a:br>
              <a:rPr lang="en-US" sz="2200"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2000" b="1" dirty="0"/>
              <a:t>Title VII: Research (Continued) </a:t>
            </a:r>
            <a:endParaRPr lang="en-US" sz="2000" b="1" dirty="0" smtClean="0"/>
          </a:p>
          <a:p>
            <a:pPr marL="0" indent="0">
              <a:buNone/>
            </a:pPr>
            <a:r>
              <a:rPr lang="en-US" sz="2000" b="1" dirty="0" smtClean="0"/>
              <a:t>Organic </a:t>
            </a:r>
            <a:r>
              <a:rPr lang="en-US" sz="2000" b="1" dirty="0"/>
              <a:t>Agriculture Research and Extension Initiative</a:t>
            </a:r>
          </a:p>
          <a:p>
            <a:r>
              <a:rPr lang="en-US" sz="2000" dirty="0" smtClean="0"/>
              <a:t>Establishes </a:t>
            </a:r>
            <a:r>
              <a:rPr lang="en-US" sz="2000" dirty="0"/>
              <a:t>permanent, mandatory funding </a:t>
            </a:r>
            <a:endParaRPr lang="en-US" sz="2000" dirty="0" smtClean="0"/>
          </a:p>
          <a:p>
            <a:r>
              <a:rPr lang="en-US" sz="2000" dirty="0" smtClean="0"/>
              <a:t>$</a:t>
            </a:r>
            <a:r>
              <a:rPr lang="en-US" sz="2000" dirty="0"/>
              <a:t>20 million for 2019 and 2020, $</a:t>
            </a:r>
            <a:r>
              <a:rPr lang="en-US" sz="2000" dirty="0" smtClean="0"/>
              <a:t>25 million </a:t>
            </a:r>
            <a:r>
              <a:rPr lang="en-US" sz="2000" dirty="0"/>
              <a:t>for 2021, $30 million for 2022 and $50 million for 2023</a:t>
            </a:r>
            <a:r>
              <a:rPr lang="en-US" sz="2000" dirty="0" smtClean="0"/>
              <a:t>.</a:t>
            </a:r>
          </a:p>
          <a:p>
            <a:endParaRPr lang="en-US" sz="2000" dirty="0"/>
          </a:p>
          <a:p>
            <a:pPr marL="0" indent="0">
              <a:buNone/>
            </a:pPr>
            <a:r>
              <a:rPr lang="en-US" sz="2000" b="1" dirty="0" smtClean="0"/>
              <a:t>Urban </a:t>
            </a:r>
            <a:r>
              <a:rPr lang="en-US" sz="2000" b="1" dirty="0"/>
              <a:t>and Indoor Agriculture</a:t>
            </a:r>
          </a:p>
          <a:p>
            <a:r>
              <a:rPr lang="en-US" sz="2000" dirty="0" smtClean="0"/>
              <a:t>$</a:t>
            </a:r>
            <a:r>
              <a:rPr lang="en-US" sz="2000" dirty="0"/>
              <a:t>4 million in mandatory funding for research grants to enhance urban, </a:t>
            </a:r>
            <a:r>
              <a:rPr lang="en-US" sz="2000" dirty="0" smtClean="0"/>
              <a:t>indoor, or </a:t>
            </a:r>
            <a:r>
              <a:rPr lang="en-US" sz="2000" dirty="0"/>
              <a:t>other emerging agricultural production methods. It requires USDA to conduct a census </a:t>
            </a:r>
            <a:r>
              <a:rPr lang="en-US" sz="2000" dirty="0" smtClean="0"/>
              <a:t>of urban</a:t>
            </a:r>
            <a:r>
              <a:rPr lang="en-US" sz="2000" dirty="0"/>
              <a:t>, indoor, and other emerging agricultural </a:t>
            </a:r>
            <a:r>
              <a:rPr lang="en-US" sz="2000" dirty="0" smtClean="0"/>
              <a:t>production</a:t>
            </a:r>
          </a:p>
        </p:txBody>
      </p:sp>
    </p:spTree>
    <p:extLst>
      <p:ext uri="{BB962C8B-B14F-4D97-AF65-F5344CB8AC3E}">
        <p14:creationId xmlns:p14="http://schemas.microsoft.com/office/powerpoint/2010/main" val="350571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FARM BILL: SPECIALTY CROPS</a:t>
            </a:r>
            <a:endParaRPr lang="en-US" b="1" dirty="0"/>
          </a:p>
        </p:txBody>
      </p:sp>
      <p:sp>
        <p:nvSpPr>
          <p:cNvPr id="3" name="Content Placeholder 2"/>
          <p:cNvSpPr>
            <a:spLocks noGrp="1"/>
          </p:cNvSpPr>
          <p:nvPr>
            <p:ph idx="1"/>
          </p:nvPr>
        </p:nvSpPr>
        <p:spPr/>
        <p:txBody>
          <a:bodyPr>
            <a:normAutofit/>
          </a:bodyPr>
          <a:lstStyle/>
          <a:p>
            <a:pPr lvl="1"/>
            <a:r>
              <a:rPr lang="en-US" sz="2200" b="1" dirty="0" smtClean="0"/>
              <a:t>Title X: Horticulture</a:t>
            </a:r>
          </a:p>
          <a:p>
            <a:pPr lvl="2"/>
            <a:r>
              <a:rPr lang="en-US" dirty="0" smtClean="0"/>
              <a:t>Organic </a:t>
            </a:r>
          </a:p>
          <a:p>
            <a:pPr lvl="3"/>
            <a:r>
              <a:rPr lang="en-US" dirty="0" smtClean="0"/>
              <a:t>Certification Cost Share Program </a:t>
            </a:r>
          </a:p>
          <a:p>
            <a:pPr lvl="3"/>
            <a:r>
              <a:rPr lang="en-US" dirty="0" smtClean="0"/>
              <a:t>Data collection fund </a:t>
            </a:r>
          </a:p>
          <a:p>
            <a:pPr lvl="3"/>
            <a:endParaRPr lang="en-US" dirty="0" smtClean="0"/>
          </a:p>
          <a:p>
            <a:pPr lvl="2"/>
            <a:r>
              <a:rPr lang="en-US" dirty="0" smtClean="0"/>
              <a:t>Plant Variety Protection Amendment </a:t>
            </a:r>
          </a:p>
          <a:p>
            <a:pPr lvl="3"/>
            <a:r>
              <a:rPr lang="en-US" dirty="0" smtClean="0"/>
              <a:t>Amends the PVPA to incorporate asexually propagated plants</a:t>
            </a:r>
          </a:p>
          <a:p>
            <a:pPr marL="822960" lvl="3" indent="0">
              <a:buNone/>
            </a:pPr>
            <a:endParaRPr lang="en-US" dirty="0" smtClean="0"/>
          </a:p>
          <a:p>
            <a:pPr lvl="2"/>
            <a:r>
              <a:rPr lang="en-US" dirty="0" smtClean="0"/>
              <a:t>Plant </a:t>
            </a:r>
            <a:r>
              <a:rPr lang="en-US" dirty="0" err="1" smtClean="0"/>
              <a:t>Biostimulants</a:t>
            </a:r>
            <a:endParaRPr lang="en-US" dirty="0" smtClean="0"/>
          </a:p>
          <a:p>
            <a:pPr lvl="3"/>
            <a:r>
              <a:rPr lang="en-US" dirty="0" smtClean="0"/>
              <a:t>The </a:t>
            </a:r>
            <a:r>
              <a:rPr lang="en-US" dirty="0"/>
              <a:t>bill authorizes a report on plant </a:t>
            </a:r>
            <a:r>
              <a:rPr lang="en-US" dirty="0" err="1"/>
              <a:t>biostimulants</a:t>
            </a:r>
            <a:r>
              <a:rPr lang="en-US" dirty="0"/>
              <a:t> and allows USDA to conduct a study on the definition of a plant </a:t>
            </a:r>
            <a:r>
              <a:rPr lang="en-US" dirty="0" err="1" smtClean="0"/>
              <a:t>biostimulant</a:t>
            </a:r>
            <a:r>
              <a:rPr lang="en-US" dirty="0" smtClean="0"/>
              <a:t>, and the legislative and regulatory barriers to market entry for these products. </a:t>
            </a:r>
          </a:p>
        </p:txBody>
      </p:sp>
    </p:spTree>
    <p:extLst>
      <p:ext uri="{BB962C8B-B14F-4D97-AF65-F5344CB8AC3E}">
        <p14:creationId xmlns:p14="http://schemas.microsoft.com/office/powerpoint/2010/main" val="74823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Trade Policy Updates</a:t>
            </a:r>
            <a:endParaRPr lang="en-US" b="1" dirty="0"/>
          </a:p>
        </p:txBody>
      </p:sp>
      <p:sp>
        <p:nvSpPr>
          <p:cNvPr id="3" name="Content Placeholder 2"/>
          <p:cNvSpPr>
            <a:spLocks noGrp="1"/>
          </p:cNvSpPr>
          <p:nvPr>
            <p:ph idx="1"/>
          </p:nvPr>
        </p:nvSpPr>
        <p:spPr/>
        <p:txBody>
          <a:bodyPr/>
          <a:lstStyle/>
          <a:p>
            <a:pPr lvl="0"/>
            <a:r>
              <a:rPr lang="en-US" dirty="0" smtClean="0"/>
              <a:t>China </a:t>
            </a:r>
            <a:r>
              <a:rPr lang="en-US" dirty="0"/>
              <a:t>Tariffs</a:t>
            </a:r>
          </a:p>
          <a:p>
            <a:pPr lvl="0"/>
            <a:r>
              <a:rPr lang="en-US" dirty="0" smtClean="0"/>
              <a:t>US-Mexico-Canada Agreement </a:t>
            </a:r>
            <a:endParaRPr lang="en-US" dirty="0"/>
          </a:p>
          <a:p>
            <a:pPr lvl="0"/>
            <a:r>
              <a:rPr lang="en-US" dirty="0" smtClean="0"/>
              <a:t>Other Free </a:t>
            </a:r>
            <a:r>
              <a:rPr lang="en-US" dirty="0"/>
              <a:t>Trade Agreements</a:t>
            </a:r>
          </a:p>
          <a:p>
            <a:endParaRPr lang="en-US" dirty="0"/>
          </a:p>
        </p:txBody>
      </p:sp>
    </p:spTree>
    <p:extLst>
      <p:ext uri="{BB962C8B-B14F-4D97-AF65-F5344CB8AC3E}">
        <p14:creationId xmlns:p14="http://schemas.microsoft.com/office/powerpoint/2010/main" val="4084304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NEXT STEPS</a:t>
            </a:r>
            <a:endParaRPr lang="en-US" b="1" dirty="0"/>
          </a:p>
        </p:txBody>
      </p:sp>
      <p:sp>
        <p:nvSpPr>
          <p:cNvPr id="8" name="Content Placeholder 7"/>
          <p:cNvSpPr>
            <a:spLocks noGrp="1"/>
          </p:cNvSpPr>
          <p:nvPr>
            <p:ph idx="1"/>
          </p:nvPr>
        </p:nvSpPr>
        <p:spPr/>
        <p:txBody>
          <a:bodyPr/>
          <a:lstStyle/>
          <a:p>
            <a:r>
              <a:rPr lang="en-US" dirty="0" smtClean="0"/>
              <a:t>USDA shifts gears to Farm Bill implementation</a:t>
            </a:r>
          </a:p>
          <a:p>
            <a:pPr lvl="1"/>
            <a:r>
              <a:rPr lang="en-US" dirty="0" smtClean="0"/>
              <a:t>Future opportunities for meetings and public comment on regulatory changes/programmatic updates</a:t>
            </a:r>
          </a:p>
        </p:txBody>
      </p:sp>
    </p:spTree>
    <p:extLst>
      <p:ext uri="{BB962C8B-B14F-4D97-AF65-F5344CB8AC3E}">
        <p14:creationId xmlns:p14="http://schemas.microsoft.com/office/powerpoint/2010/main" val="96198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STORM THE HILL 2019</a:t>
            </a:r>
            <a:endParaRPr lang="en-US" b="1" dirty="0"/>
          </a:p>
        </p:txBody>
      </p:sp>
      <p:sp>
        <p:nvSpPr>
          <p:cNvPr id="4" name="Content Placeholder 3"/>
          <p:cNvSpPr>
            <a:spLocks noGrp="1"/>
          </p:cNvSpPr>
          <p:nvPr>
            <p:ph sz="half" idx="1"/>
          </p:nvPr>
        </p:nvSpPr>
        <p:spPr/>
        <p:txBody>
          <a:bodyPr/>
          <a:lstStyle/>
          <a:p>
            <a:r>
              <a:rPr lang="en-US" dirty="0" smtClean="0"/>
              <a:t>Mark your calendars!</a:t>
            </a:r>
          </a:p>
          <a:p>
            <a:pPr lvl="1"/>
            <a:r>
              <a:rPr lang="en-US" b="1" dirty="0" smtClean="0">
                <a:solidFill>
                  <a:schemeClr val="tx2"/>
                </a:solidFill>
              </a:rPr>
              <a:t>Wednesday, April 3</a:t>
            </a:r>
          </a:p>
          <a:p>
            <a:r>
              <a:rPr lang="en-US" dirty="0" smtClean="0"/>
              <a:t>Full timeline:</a:t>
            </a:r>
          </a:p>
          <a:p>
            <a:pPr lvl="1"/>
            <a:r>
              <a:rPr lang="en-US" dirty="0" smtClean="0"/>
              <a:t>April 2: Welcome Happy Hour</a:t>
            </a:r>
          </a:p>
          <a:p>
            <a:pPr lvl="1"/>
            <a:r>
              <a:rPr lang="en-US" dirty="0" smtClean="0"/>
              <a:t>April 3: Capitol Hill Visits</a:t>
            </a:r>
          </a:p>
          <a:p>
            <a:pPr lvl="1"/>
            <a:r>
              <a:rPr lang="en-US" dirty="0" smtClean="0"/>
              <a:t>April 3 (late afternoon):</a:t>
            </a:r>
          </a:p>
          <a:p>
            <a:pPr lvl="2"/>
            <a:r>
              <a:rPr lang="en-US" dirty="0" smtClean="0"/>
              <a:t>SeedFirstPAC Reception</a:t>
            </a:r>
          </a:p>
          <a:p>
            <a:r>
              <a:rPr lang="en-US" dirty="0" smtClean="0"/>
              <a:t>Registration opens after V&amp;F</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905000"/>
            <a:ext cx="4038600" cy="3028950"/>
          </a:xfrm>
        </p:spPr>
      </p:pic>
      <p:sp>
        <p:nvSpPr>
          <p:cNvPr id="7" name="TextBox 6"/>
          <p:cNvSpPr txBox="1"/>
          <p:nvPr/>
        </p:nvSpPr>
        <p:spPr>
          <a:xfrm>
            <a:off x="4572000" y="5001905"/>
            <a:ext cx="4191000" cy="584775"/>
          </a:xfrm>
          <a:prstGeom prst="rect">
            <a:avLst/>
          </a:prstGeom>
          <a:noFill/>
        </p:spPr>
        <p:txBody>
          <a:bodyPr wrap="square" rtlCol="0">
            <a:spAutoFit/>
          </a:bodyPr>
          <a:lstStyle/>
          <a:p>
            <a:pPr algn="ctr"/>
            <a:r>
              <a:rPr lang="en-US" sz="1600" b="1" dirty="0">
                <a:solidFill>
                  <a:srgbClr val="292934"/>
                </a:solidFill>
              </a:rPr>
              <a:t>California members visit with Rep. Jimmy Panetta (CA-20)</a:t>
            </a:r>
          </a:p>
        </p:txBody>
      </p:sp>
    </p:spTree>
    <p:extLst>
      <p:ext uri="{BB962C8B-B14F-4D97-AF65-F5344CB8AC3E}">
        <p14:creationId xmlns:p14="http://schemas.microsoft.com/office/powerpoint/2010/main" val="1818130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Bioengineered Food Disclosure Standard (NBFDS</a:t>
            </a:r>
            <a:r>
              <a:rPr lang="en-US" dirty="0" smtClean="0"/>
              <a:t>)</a:t>
            </a:r>
            <a:endParaRPr lang="en-US" dirty="0"/>
          </a:p>
        </p:txBody>
      </p:sp>
      <p:sp>
        <p:nvSpPr>
          <p:cNvPr id="3" name="Content Placeholder 2"/>
          <p:cNvSpPr>
            <a:spLocks noGrp="1"/>
          </p:cNvSpPr>
          <p:nvPr>
            <p:ph idx="1"/>
          </p:nvPr>
        </p:nvSpPr>
        <p:spPr/>
        <p:txBody>
          <a:bodyPr>
            <a:normAutofit/>
          </a:bodyPr>
          <a:lstStyle/>
          <a:p>
            <a:r>
              <a:rPr lang="en-US" sz="2800" dirty="0" smtClean="0"/>
              <a:t>The </a:t>
            </a:r>
            <a:r>
              <a:rPr lang="en-US" sz="2800" dirty="0"/>
              <a:t>implementation date of the Standard is January 1, 2020. Compliance with the standard is voluntary until December 31, 2021. </a:t>
            </a:r>
            <a:endParaRPr lang="en-US" sz="2800" dirty="0" smtClean="0"/>
          </a:p>
          <a:p>
            <a:pPr marL="0" indent="0">
              <a:buNone/>
            </a:pPr>
            <a:endParaRPr lang="en-US" sz="2800" dirty="0"/>
          </a:p>
          <a:p>
            <a:r>
              <a:rPr lang="en-US" sz="2800" dirty="0"/>
              <a:t>The rule establishes specific requirements for disclosing whether a product is a bioengineered food.  </a:t>
            </a:r>
          </a:p>
          <a:p>
            <a:endParaRPr lang="en-US" sz="1700" dirty="0"/>
          </a:p>
          <a:p>
            <a:endParaRPr lang="en-US" dirty="0"/>
          </a:p>
        </p:txBody>
      </p:sp>
    </p:spTree>
    <p:extLst>
      <p:ext uri="{BB962C8B-B14F-4D97-AF65-F5344CB8AC3E}">
        <p14:creationId xmlns:p14="http://schemas.microsoft.com/office/powerpoint/2010/main" val="1575050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r>
              <a:rPr lang="en-US" dirty="0"/>
              <a:t>of </a:t>
            </a:r>
            <a:r>
              <a:rPr lang="en-US" dirty="0" smtClean="0"/>
              <a:t>Bioengineered Food</a:t>
            </a:r>
            <a:endParaRPr lang="en-US" dirty="0"/>
          </a:p>
        </p:txBody>
      </p:sp>
      <p:sp>
        <p:nvSpPr>
          <p:cNvPr id="3" name="Content Placeholder 2"/>
          <p:cNvSpPr>
            <a:spLocks noGrp="1"/>
          </p:cNvSpPr>
          <p:nvPr>
            <p:ph idx="1"/>
          </p:nvPr>
        </p:nvSpPr>
        <p:spPr/>
        <p:txBody>
          <a:bodyPr/>
          <a:lstStyle/>
          <a:p>
            <a:pPr lvl="1"/>
            <a:r>
              <a:rPr lang="en-US" sz="2400" b="1" u="sng" dirty="0" smtClean="0">
                <a:solidFill>
                  <a:srgbClr val="FF0000"/>
                </a:solidFill>
              </a:rPr>
              <a:t>“</a:t>
            </a:r>
            <a:r>
              <a:rPr lang="en-US" sz="2400" b="1" u="sng" dirty="0">
                <a:solidFill>
                  <a:srgbClr val="FF0000"/>
                </a:solidFill>
              </a:rPr>
              <a:t>Food must contain genetic material </a:t>
            </a:r>
            <a:r>
              <a:rPr lang="en-US" sz="2400" dirty="0">
                <a:solidFill>
                  <a:srgbClr val="FF0000"/>
                </a:solidFill>
              </a:rPr>
              <a:t>that has been modified through in vitro recombinant deoxyribonucleic acid (DNA) techniques for which the modification could not otherwise be obtained through conventional breeding or found in nature to be subject to the BE disclosure requirement”. </a:t>
            </a:r>
            <a:r>
              <a:rPr lang="en-US" sz="2400" dirty="0" smtClean="0">
                <a:solidFill>
                  <a:srgbClr val="FF0000"/>
                </a:solidFill>
              </a:rPr>
              <a:t> </a:t>
            </a:r>
          </a:p>
          <a:p>
            <a:pPr lvl="1"/>
            <a:endParaRPr lang="en-US" sz="2400" dirty="0"/>
          </a:p>
          <a:p>
            <a:pPr lvl="1"/>
            <a:r>
              <a:rPr lang="en-US" sz="2400" dirty="0" smtClean="0"/>
              <a:t>(Voluntary </a:t>
            </a:r>
            <a:r>
              <a:rPr lang="en-US" sz="2400" dirty="0"/>
              <a:t>labeling is allowed for certain foods that do not meet the definition of “bioengineered food” but are derived from bioengineered crops or food</a:t>
            </a:r>
            <a:r>
              <a:rPr lang="en-US" sz="2400" dirty="0" smtClean="0"/>
              <a:t>.) </a:t>
            </a:r>
            <a:endParaRPr lang="en-US" sz="2400" dirty="0"/>
          </a:p>
          <a:p>
            <a:endParaRPr lang="en-US" dirty="0"/>
          </a:p>
        </p:txBody>
      </p:sp>
    </p:spTree>
    <p:extLst>
      <p:ext uri="{BB962C8B-B14F-4D97-AF65-F5344CB8AC3E}">
        <p14:creationId xmlns:p14="http://schemas.microsoft.com/office/powerpoint/2010/main" val="4032421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Bioengineered Foods </a:t>
            </a:r>
            <a:endParaRPr lang="en-US" dirty="0"/>
          </a:p>
        </p:txBody>
      </p:sp>
      <p:sp>
        <p:nvSpPr>
          <p:cNvPr id="3" name="Content Placeholder 2"/>
          <p:cNvSpPr>
            <a:spLocks noGrp="1"/>
          </p:cNvSpPr>
          <p:nvPr>
            <p:ph idx="1"/>
          </p:nvPr>
        </p:nvSpPr>
        <p:spPr/>
        <p:txBody>
          <a:bodyPr>
            <a:normAutofit/>
          </a:bodyPr>
          <a:lstStyle/>
          <a:p>
            <a:r>
              <a:rPr lang="en-US" dirty="0"/>
              <a:t>A List of Bioengineered Foods is established to help companies determine if they may need to make a BE disclosure.  </a:t>
            </a:r>
            <a:endParaRPr lang="en-US" dirty="0" smtClean="0"/>
          </a:p>
          <a:p>
            <a:endParaRPr lang="en-US" dirty="0" smtClean="0"/>
          </a:p>
          <a:p>
            <a:r>
              <a:rPr lang="en-US" dirty="0" smtClean="0"/>
              <a:t>Alfalfa</a:t>
            </a:r>
            <a:r>
              <a:rPr lang="en-US" dirty="0"/>
              <a:t>, Apple (</a:t>
            </a:r>
            <a:r>
              <a:rPr lang="en-US" dirty="0" err="1"/>
              <a:t>ArcticTM</a:t>
            </a:r>
            <a:r>
              <a:rPr lang="en-US" dirty="0"/>
              <a:t> varieties), Canola, Corn, Cotton, Eggplant (BARI </a:t>
            </a:r>
            <a:r>
              <a:rPr lang="en-US" dirty="0" err="1"/>
              <a:t>Bt</a:t>
            </a:r>
            <a:r>
              <a:rPr lang="en-US" dirty="0"/>
              <a:t> Begun varieties), Papaya (ringspot virus-resistant varieties), Pineapple (pink flesh), Potato, Salmon (</a:t>
            </a:r>
            <a:r>
              <a:rPr lang="en-US" dirty="0" err="1"/>
              <a:t>AquAdvantage</a:t>
            </a:r>
            <a:r>
              <a:rPr lang="en-US" dirty="0"/>
              <a:t>®), </a:t>
            </a:r>
            <a:r>
              <a:rPr lang="en-US" dirty="0" smtClean="0"/>
              <a:t>Soybean, </a:t>
            </a:r>
            <a:r>
              <a:rPr lang="en-US" dirty="0"/>
              <a:t>Squash (summer) and </a:t>
            </a:r>
            <a:r>
              <a:rPr lang="en-US" dirty="0" err="1"/>
              <a:t>Sugarbeet</a:t>
            </a:r>
            <a:r>
              <a:rPr lang="en-US" dirty="0"/>
              <a:t>. </a:t>
            </a:r>
          </a:p>
          <a:p>
            <a:pPr marL="0" indent="0">
              <a:buNone/>
            </a:pPr>
            <a:endParaRPr lang="en-US" dirty="0"/>
          </a:p>
        </p:txBody>
      </p:sp>
    </p:spTree>
    <p:extLst>
      <p:ext uri="{BB962C8B-B14F-4D97-AF65-F5344CB8AC3E}">
        <p14:creationId xmlns:p14="http://schemas.microsoft.com/office/powerpoint/2010/main" val="895662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Refined Foods</a:t>
            </a:r>
            <a:endParaRPr lang="en-US" dirty="0"/>
          </a:p>
        </p:txBody>
      </p:sp>
      <p:sp>
        <p:nvSpPr>
          <p:cNvPr id="3" name="Content Placeholder 2"/>
          <p:cNvSpPr>
            <a:spLocks noGrp="1"/>
          </p:cNvSpPr>
          <p:nvPr>
            <p:ph idx="1"/>
          </p:nvPr>
        </p:nvSpPr>
        <p:spPr/>
        <p:txBody>
          <a:bodyPr/>
          <a:lstStyle/>
          <a:p>
            <a:endParaRPr lang="en-US" dirty="0"/>
          </a:p>
          <a:p>
            <a:r>
              <a:rPr lang="en-US" dirty="0"/>
              <a:t>For refined foods or ingredients that are derived from bioengineered (BE) sources (e.g., corn syrup derived from BE corn), no disclosure is required if the food does not contain detectable modified genetic material. </a:t>
            </a:r>
            <a:endParaRPr lang="en-US" dirty="0" smtClean="0"/>
          </a:p>
          <a:p>
            <a:endParaRPr lang="en-US" dirty="0"/>
          </a:p>
        </p:txBody>
      </p:sp>
    </p:spTree>
    <p:extLst>
      <p:ext uri="{BB962C8B-B14F-4D97-AF65-F5344CB8AC3E}">
        <p14:creationId xmlns:p14="http://schemas.microsoft.com/office/powerpoint/2010/main" val="76430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Companies can demonstrate products are not bioengineered</a:t>
            </a:r>
            <a:endParaRPr lang="en-US" dirty="0"/>
          </a:p>
        </p:txBody>
      </p:sp>
      <p:sp>
        <p:nvSpPr>
          <p:cNvPr id="3" name="Content Placeholder 2"/>
          <p:cNvSpPr>
            <a:spLocks noGrp="1"/>
          </p:cNvSpPr>
          <p:nvPr>
            <p:ph idx="1"/>
          </p:nvPr>
        </p:nvSpPr>
        <p:spPr/>
        <p:txBody>
          <a:bodyPr>
            <a:normAutofit/>
          </a:bodyPr>
          <a:lstStyle/>
          <a:p>
            <a:r>
              <a:rPr lang="en-US" sz="2800" dirty="0" smtClean="0"/>
              <a:t>Verification that a product is </a:t>
            </a:r>
            <a:r>
              <a:rPr lang="en-US" sz="2800" b="1" dirty="0" smtClean="0"/>
              <a:t>sourced from a non-BE crop</a:t>
            </a:r>
          </a:p>
          <a:p>
            <a:endParaRPr lang="en-US" sz="2800" dirty="0" smtClean="0"/>
          </a:p>
          <a:p>
            <a:r>
              <a:rPr lang="en-US" sz="2800" dirty="0" smtClean="0"/>
              <a:t>Verification of refinement process</a:t>
            </a:r>
          </a:p>
          <a:p>
            <a:endParaRPr lang="en-US" sz="2800" dirty="0" smtClean="0"/>
          </a:p>
          <a:p>
            <a:r>
              <a:rPr lang="en-US" sz="2800" dirty="0" smtClean="0"/>
              <a:t>Certificates of analysis</a:t>
            </a:r>
            <a:endParaRPr lang="en-US" sz="2800" dirty="0"/>
          </a:p>
        </p:txBody>
      </p:sp>
    </p:spTree>
    <p:extLst>
      <p:ext uri="{BB962C8B-B14F-4D97-AF65-F5344CB8AC3E}">
        <p14:creationId xmlns:p14="http://schemas.microsoft.com/office/powerpoint/2010/main" val="314429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Thresholds </a:t>
            </a:r>
            <a:endParaRPr lang="en-US" dirty="0"/>
          </a:p>
        </p:txBody>
      </p:sp>
      <p:sp>
        <p:nvSpPr>
          <p:cNvPr id="3" name="Content Placeholder 2"/>
          <p:cNvSpPr>
            <a:spLocks noGrp="1"/>
          </p:cNvSpPr>
          <p:nvPr>
            <p:ph idx="1"/>
          </p:nvPr>
        </p:nvSpPr>
        <p:spPr/>
        <p:txBody>
          <a:bodyPr/>
          <a:lstStyle/>
          <a:p>
            <a:r>
              <a:rPr lang="en-US" dirty="0"/>
              <a:t>A threshold is established for the inadvertent or technically unavoidable presence of bioengineered substances of up to five percent (5%) for each ingredient. </a:t>
            </a:r>
            <a:endParaRPr lang="en-US" dirty="0" smtClean="0"/>
          </a:p>
          <a:p>
            <a:endParaRPr lang="en-US" dirty="0"/>
          </a:p>
          <a:p>
            <a:r>
              <a:rPr lang="en-US" dirty="0"/>
              <a:t>Any intentional BE presence would trigger disclosure.</a:t>
            </a:r>
          </a:p>
          <a:p>
            <a:endParaRPr lang="en-US" dirty="0"/>
          </a:p>
        </p:txBody>
      </p:sp>
    </p:spTree>
    <p:extLst>
      <p:ext uri="{BB962C8B-B14F-4D97-AF65-F5344CB8AC3E}">
        <p14:creationId xmlns:p14="http://schemas.microsoft.com/office/powerpoint/2010/main" val="3369005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Organic</a:t>
            </a:r>
            <a:endParaRPr lang="en-US" dirty="0"/>
          </a:p>
        </p:txBody>
      </p:sp>
      <p:sp>
        <p:nvSpPr>
          <p:cNvPr id="3" name="Content Placeholder 2"/>
          <p:cNvSpPr>
            <a:spLocks noGrp="1"/>
          </p:cNvSpPr>
          <p:nvPr>
            <p:ph idx="1"/>
          </p:nvPr>
        </p:nvSpPr>
        <p:spPr/>
        <p:txBody>
          <a:bodyPr/>
          <a:lstStyle/>
          <a:p>
            <a:pPr lvl="0"/>
            <a:r>
              <a:rPr lang="en-US" dirty="0" smtClean="0"/>
              <a:t>Foods </a:t>
            </a:r>
            <a:r>
              <a:rPr lang="en-US" dirty="0"/>
              <a:t>certified under the National Organic Program,</a:t>
            </a:r>
            <a:r>
              <a:rPr lang="en-US" i="1" dirty="0"/>
              <a:t> i.e.</a:t>
            </a:r>
            <a:r>
              <a:rPr lang="en-US" dirty="0"/>
              <a:t>, those bearing certified labels including “100% Organic,” “Organic,” and “Made with Organic,” are exempt from the BE disclosure requirement.  </a:t>
            </a:r>
            <a:endParaRPr lang="en-US" dirty="0" smtClean="0"/>
          </a:p>
          <a:p>
            <a:pPr lvl="0"/>
            <a:endParaRPr lang="en-US" dirty="0" smtClean="0"/>
          </a:p>
          <a:p>
            <a:pPr lvl="0"/>
            <a:r>
              <a:rPr lang="en-US" dirty="0" smtClean="0"/>
              <a:t>Such </a:t>
            </a:r>
            <a:r>
              <a:rPr lang="en-US" dirty="0"/>
              <a:t>foods are also permitted under the </a:t>
            </a:r>
            <a:r>
              <a:rPr lang="en-US" dirty="0" smtClean="0"/>
              <a:t>Act </a:t>
            </a:r>
            <a:r>
              <a:rPr lang="en-US" dirty="0"/>
              <a:t>and the rule to be labeled as “non-bioengineered”, “Non-GMO,” or a similar claim.  </a:t>
            </a:r>
            <a:r>
              <a:rPr lang="en-US" b="1" dirty="0">
                <a:solidFill>
                  <a:schemeClr val="tx2"/>
                </a:solidFill>
              </a:rPr>
              <a:t>Food products with less than 70 percent </a:t>
            </a:r>
            <a:r>
              <a:rPr lang="en-US" dirty="0"/>
              <a:t>organically produced ingredients are not exempt and remain subject to </a:t>
            </a:r>
            <a:r>
              <a:rPr lang="en-US" dirty="0" smtClean="0"/>
              <a:t>disclosure. </a:t>
            </a:r>
          </a:p>
          <a:p>
            <a:endParaRPr lang="en-US" dirty="0"/>
          </a:p>
        </p:txBody>
      </p:sp>
    </p:spTree>
    <p:extLst>
      <p:ext uri="{BB962C8B-B14F-4D97-AF65-F5344CB8AC3E}">
        <p14:creationId xmlns:p14="http://schemas.microsoft.com/office/powerpoint/2010/main" val="3959376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Mandatory Disclosure </a:t>
            </a:r>
            <a:endParaRPr lang="en-US" dirty="0"/>
          </a:p>
        </p:txBody>
      </p:sp>
      <p:sp>
        <p:nvSpPr>
          <p:cNvPr id="3" name="Content Placeholder 2"/>
          <p:cNvSpPr>
            <a:spLocks noGrp="1"/>
          </p:cNvSpPr>
          <p:nvPr>
            <p:ph idx="1"/>
          </p:nvPr>
        </p:nvSpPr>
        <p:spPr/>
        <p:txBody>
          <a:bodyPr>
            <a:normAutofit/>
          </a:bodyPr>
          <a:lstStyle/>
          <a:p>
            <a:pPr lvl="1"/>
            <a:r>
              <a:rPr lang="en-US" sz="2400" b="1" dirty="0" smtClean="0"/>
              <a:t>Four options</a:t>
            </a:r>
            <a:r>
              <a:rPr lang="en-US" sz="2400" dirty="0"/>
              <a:t>:  text, symbol, electronic or digital link, and text message.  </a:t>
            </a:r>
            <a:endParaRPr lang="en-US" sz="2400" dirty="0" smtClean="0"/>
          </a:p>
          <a:p>
            <a:pPr lvl="1"/>
            <a:r>
              <a:rPr lang="en-US" sz="2400" dirty="0" smtClean="0"/>
              <a:t>The </a:t>
            </a:r>
            <a:r>
              <a:rPr lang="en-US" sz="2400" dirty="0"/>
              <a:t>BE disclosure must appear on the information panel or the principal display panel of the product </a:t>
            </a:r>
            <a:r>
              <a:rPr lang="en-US" sz="2400" dirty="0" smtClean="0"/>
              <a:t>label</a:t>
            </a:r>
          </a:p>
          <a:p>
            <a:pPr marL="274320" lvl="1" indent="0">
              <a:buNone/>
            </a:pPr>
            <a:endParaRPr lang="en-US" sz="2400" dirty="0" smtClean="0"/>
          </a:p>
          <a:p>
            <a:pPr lvl="1"/>
            <a:r>
              <a:rPr lang="en-US" sz="2400" b="1" dirty="0" smtClean="0"/>
              <a:t>Disclosure </a:t>
            </a:r>
            <a:r>
              <a:rPr lang="en-US" sz="2400" b="1" dirty="0"/>
              <a:t>Via Electronic/Digital Link</a:t>
            </a:r>
            <a:r>
              <a:rPr lang="en-US" sz="2400" i="1" dirty="0"/>
              <a:t>. </a:t>
            </a:r>
            <a:endParaRPr lang="en-US" sz="2400" i="1" dirty="0" smtClean="0"/>
          </a:p>
          <a:p>
            <a:pPr lvl="2"/>
            <a:r>
              <a:rPr lang="en-US" sz="2400" dirty="0" smtClean="0"/>
              <a:t>Digital </a:t>
            </a:r>
            <a:r>
              <a:rPr lang="en-US" sz="2400" dirty="0"/>
              <a:t>link option must accompany the link with the statement “Scan here for more food information” </a:t>
            </a:r>
          </a:p>
        </p:txBody>
      </p:sp>
    </p:spTree>
    <p:extLst>
      <p:ext uri="{BB962C8B-B14F-4D97-AF65-F5344CB8AC3E}">
        <p14:creationId xmlns:p14="http://schemas.microsoft.com/office/powerpoint/2010/main" val="4187124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Tariffs on U.S. Seed Industry</a:t>
            </a:r>
            <a:endParaRPr lang="en-US" b="1" dirty="0"/>
          </a:p>
        </p:txBody>
      </p:sp>
      <p:sp>
        <p:nvSpPr>
          <p:cNvPr id="3" name="Content Placeholder 2"/>
          <p:cNvSpPr>
            <a:spLocks noGrp="1"/>
          </p:cNvSpPr>
          <p:nvPr>
            <p:ph idx="1"/>
          </p:nvPr>
        </p:nvSpPr>
        <p:spPr>
          <a:xfrm>
            <a:off x="457200" y="1600200"/>
            <a:ext cx="8229600" cy="762000"/>
          </a:xfrm>
        </p:spPr>
        <p:txBody>
          <a:bodyPr>
            <a:normAutofit lnSpcReduction="10000"/>
          </a:bodyPr>
          <a:lstStyle/>
          <a:p>
            <a:pPr lvl="0"/>
            <a:r>
              <a:rPr lang="en-US" dirty="0" smtClean="0"/>
              <a:t> Section 301 Tariffs (10%) on 23 types of vegetable, forage, and flower seeds imported from China.</a:t>
            </a:r>
          </a:p>
          <a:p>
            <a:pPr marL="0" lvl="0" indent="0">
              <a:buNone/>
            </a:pPr>
            <a:endParaRPr lang="en-US" dirty="0"/>
          </a:p>
        </p:txBody>
      </p:sp>
      <p:sp>
        <p:nvSpPr>
          <p:cNvPr id="4" name="Content Placeholder 2"/>
          <p:cNvSpPr txBox="1">
            <a:spLocks/>
          </p:cNvSpPr>
          <p:nvPr/>
        </p:nvSpPr>
        <p:spPr>
          <a:xfrm>
            <a:off x="472440" y="2362200"/>
            <a:ext cx="8229600" cy="31242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Font typeface="Arial" pitchFamily="34" charset="0"/>
              <a:buNone/>
            </a:pPr>
            <a:endParaRPr lang="en-US" dirty="0"/>
          </a:p>
        </p:txBody>
      </p:sp>
      <p:sp>
        <p:nvSpPr>
          <p:cNvPr id="5" name="TextBox 4"/>
          <p:cNvSpPr txBox="1"/>
          <p:nvPr/>
        </p:nvSpPr>
        <p:spPr>
          <a:xfrm>
            <a:off x="76200" y="2438400"/>
            <a:ext cx="9067800" cy="3093154"/>
          </a:xfrm>
          <a:prstGeom prst="rect">
            <a:avLst/>
          </a:prstGeom>
          <a:noFill/>
        </p:spPr>
        <p:txBody>
          <a:bodyPr wrap="square" numCol="2" rtlCol="0">
            <a:noAutofit/>
          </a:bodyPr>
          <a:lstStyle/>
          <a:p>
            <a:r>
              <a:rPr lang="en-US" sz="1200" dirty="0"/>
              <a:t>• </a:t>
            </a:r>
            <a:r>
              <a:rPr lang="en-US" sz="1200" dirty="0" smtClean="0"/>
              <a:t>0713.10.10 </a:t>
            </a:r>
            <a:r>
              <a:rPr lang="en-US" sz="1200" dirty="0"/>
              <a:t>- Seeds of </a:t>
            </a:r>
            <a:r>
              <a:rPr lang="en-US" sz="1200" b="1" dirty="0"/>
              <a:t>peas</a:t>
            </a:r>
            <a:r>
              <a:rPr lang="en-US" sz="1200" dirty="0"/>
              <a:t> of a kind used for sowing</a:t>
            </a:r>
          </a:p>
          <a:p>
            <a:r>
              <a:rPr lang="en-US" sz="1200" dirty="0"/>
              <a:t>• </a:t>
            </a:r>
            <a:r>
              <a:rPr lang="en-US" sz="1200" dirty="0" smtClean="0"/>
              <a:t>0713.20.10 </a:t>
            </a:r>
            <a:r>
              <a:rPr lang="en-US" sz="1200" dirty="0"/>
              <a:t>- Seeds of </a:t>
            </a:r>
            <a:r>
              <a:rPr lang="en-US" sz="1200" b="1" dirty="0"/>
              <a:t>chickpeas </a:t>
            </a:r>
            <a:r>
              <a:rPr lang="en-US" sz="1200" dirty="0"/>
              <a:t>(garbanzos) of a kind used for sowing</a:t>
            </a:r>
          </a:p>
          <a:p>
            <a:r>
              <a:rPr lang="en-US" sz="1200" dirty="0"/>
              <a:t>• 0713.31.10 - Seeds of </a:t>
            </a:r>
            <a:r>
              <a:rPr lang="en-US" sz="1200" b="1" dirty="0"/>
              <a:t>beans</a:t>
            </a:r>
            <a:r>
              <a:rPr lang="en-US" sz="1200" dirty="0"/>
              <a:t> of a kind used for sowing</a:t>
            </a:r>
          </a:p>
          <a:p>
            <a:r>
              <a:rPr lang="en-US" sz="1200" dirty="0"/>
              <a:t>• 0713.32.10 - Seeds of </a:t>
            </a:r>
            <a:r>
              <a:rPr lang="en-US" sz="1200" b="1" dirty="0"/>
              <a:t>small red (adzuki) beans </a:t>
            </a:r>
            <a:r>
              <a:rPr lang="en-US" sz="1200" dirty="0"/>
              <a:t>of a kind used for sowing</a:t>
            </a:r>
          </a:p>
          <a:p>
            <a:r>
              <a:rPr lang="en-US" sz="1200" dirty="0"/>
              <a:t>• 0713.33.10 - Seeds of </a:t>
            </a:r>
            <a:r>
              <a:rPr lang="en-US" sz="1200" b="1" dirty="0"/>
              <a:t>kidney beans</a:t>
            </a:r>
            <a:r>
              <a:rPr lang="en-US" sz="1200" dirty="0"/>
              <a:t>, including white pea beans </a:t>
            </a:r>
            <a:r>
              <a:rPr lang="en-US" sz="1200" dirty="0" smtClean="0"/>
              <a:t> </a:t>
            </a:r>
            <a:r>
              <a:rPr lang="en-US" sz="1200" dirty="0"/>
              <a:t>used for sowing</a:t>
            </a:r>
          </a:p>
          <a:p>
            <a:r>
              <a:rPr lang="en-US" sz="1200" dirty="0"/>
              <a:t>• 0713.39.11 - Seeds of </a:t>
            </a:r>
            <a:r>
              <a:rPr lang="en-US" sz="1200" b="1" dirty="0"/>
              <a:t>beans </a:t>
            </a:r>
            <a:r>
              <a:rPr lang="en-US" sz="1200" b="1" dirty="0" err="1"/>
              <a:t>nesoi</a:t>
            </a:r>
            <a:r>
              <a:rPr lang="en-US" sz="1200" dirty="0"/>
              <a:t>, of a kind used for sowing</a:t>
            </a:r>
          </a:p>
          <a:p>
            <a:r>
              <a:rPr lang="en-US" sz="1200" dirty="0"/>
              <a:t>• 0713.40.10 - </a:t>
            </a:r>
            <a:r>
              <a:rPr lang="en-US" sz="1200" b="1" dirty="0"/>
              <a:t>Lentil seeds </a:t>
            </a:r>
            <a:r>
              <a:rPr lang="en-US" sz="1200" dirty="0"/>
              <a:t>of a kind used for sowing</a:t>
            </a:r>
          </a:p>
          <a:p>
            <a:r>
              <a:rPr lang="en-US" sz="1200" dirty="0"/>
              <a:t>• 0713.50.10 - Seeds of </a:t>
            </a:r>
            <a:r>
              <a:rPr lang="en-US" sz="1200" b="1" dirty="0"/>
              <a:t>broad beans and horse beans </a:t>
            </a:r>
            <a:r>
              <a:rPr lang="en-US" sz="1200" dirty="0"/>
              <a:t>of a kind used for sowing</a:t>
            </a:r>
          </a:p>
          <a:p>
            <a:r>
              <a:rPr lang="en-US" sz="1200" dirty="0"/>
              <a:t>• 0713.90.11 - Seeds of </a:t>
            </a:r>
            <a:r>
              <a:rPr lang="en-US" sz="1200" b="1" dirty="0"/>
              <a:t>leguminous vegetables </a:t>
            </a:r>
            <a:r>
              <a:rPr lang="en-US" sz="1200" dirty="0" err="1"/>
              <a:t>nesoi</a:t>
            </a:r>
            <a:r>
              <a:rPr lang="en-US" sz="1200" dirty="0"/>
              <a:t>, of a kind used for sowing</a:t>
            </a:r>
          </a:p>
          <a:p>
            <a:r>
              <a:rPr lang="en-US" sz="1200" dirty="0"/>
              <a:t>• 1209.10.00 - </a:t>
            </a:r>
            <a:r>
              <a:rPr lang="en-US" sz="1200" b="1" dirty="0"/>
              <a:t>Sugar beet </a:t>
            </a:r>
            <a:r>
              <a:rPr lang="en-US" sz="1200" dirty="0"/>
              <a:t>seeds</a:t>
            </a:r>
            <a:r>
              <a:rPr lang="en-US" sz="1200" b="1" dirty="0"/>
              <a:t> </a:t>
            </a:r>
            <a:r>
              <a:rPr lang="en-US" sz="1200" dirty="0"/>
              <a:t>of a kind used for sowing</a:t>
            </a:r>
          </a:p>
          <a:p>
            <a:r>
              <a:rPr lang="en-US" sz="1200" dirty="0"/>
              <a:t>• 1209.21.00 - </a:t>
            </a:r>
            <a:r>
              <a:rPr lang="en-US" sz="1200" b="1" dirty="0"/>
              <a:t>Alfalfa (</a:t>
            </a:r>
            <a:r>
              <a:rPr lang="en-US" sz="1200" b="1" dirty="0" err="1"/>
              <a:t>lucerne</a:t>
            </a:r>
            <a:r>
              <a:rPr lang="en-US" sz="1200" b="1" dirty="0"/>
              <a:t>) </a:t>
            </a:r>
            <a:r>
              <a:rPr lang="en-US" sz="1200" dirty="0"/>
              <a:t>seed</a:t>
            </a:r>
            <a:r>
              <a:rPr lang="en-US" sz="1200" b="1" dirty="0"/>
              <a:t> </a:t>
            </a:r>
            <a:r>
              <a:rPr lang="en-US" sz="1200" dirty="0"/>
              <a:t>of a kind used for sowing</a:t>
            </a:r>
          </a:p>
          <a:p>
            <a:r>
              <a:rPr lang="en-US" sz="1200" dirty="0"/>
              <a:t>• 1209.25.00 - </a:t>
            </a:r>
            <a:r>
              <a:rPr lang="en-US" sz="1200" b="1" dirty="0"/>
              <a:t>Rye grass </a:t>
            </a:r>
            <a:r>
              <a:rPr lang="en-US" sz="1200" dirty="0"/>
              <a:t>seeds</a:t>
            </a:r>
            <a:r>
              <a:rPr lang="en-US" sz="1200" b="1" dirty="0"/>
              <a:t> </a:t>
            </a:r>
            <a:r>
              <a:rPr lang="en-US" sz="1200" dirty="0"/>
              <a:t>of a kind used for sowing</a:t>
            </a:r>
          </a:p>
          <a:p>
            <a:r>
              <a:rPr lang="en-US" sz="1200" dirty="0"/>
              <a:t>• 1209.29.10 - </a:t>
            </a:r>
            <a:r>
              <a:rPr lang="en-US" sz="1200" b="1" dirty="0"/>
              <a:t>Beet seed</a:t>
            </a:r>
            <a:r>
              <a:rPr lang="en-US" sz="1200" dirty="0"/>
              <a:t>, other than sugar beet seed, of a kind used for sowing</a:t>
            </a:r>
          </a:p>
          <a:p>
            <a:r>
              <a:rPr lang="en-US" sz="1200" dirty="0"/>
              <a:t>• 1209.29.91 - Seeds of </a:t>
            </a:r>
            <a:r>
              <a:rPr lang="en-US" sz="1200" b="1" dirty="0"/>
              <a:t>forage plants </a:t>
            </a:r>
            <a:r>
              <a:rPr lang="en-US" sz="1200" dirty="0"/>
              <a:t>of a kind used for sowing, not elsewhere specified </a:t>
            </a:r>
            <a:r>
              <a:rPr lang="en-US" sz="1200" dirty="0" smtClean="0"/>
              <a:t>or included</a:t>
            </a:r>
            <a:endParaRPr lang="en-US" sz="1200" dirty="0"/>
          </a:p>
          <a:p>
            <a:r>
              <a:rPr lang="en-US" sz="1200" dirty="0"/>
              <a:t>• 1209.30.00 - Seeds of </a:t>
            </a:r>
            <a:r>
              <a:rPr lang="en-US" sz="1200" b="1" dirty="0"/>
              <a:t>herbaceous plants </a:t>
            </a:r>
            <a:r>
              <a:rPr lang="en-US" sz="1200" dirty="0"/>
              <a:t>cultivated principally for their flowers</a:t>
            </a:r>
          </a:p>
          <a:p>
            <a:r>
              <a:rPr lang="en-US" sz="1200" dirty="0"/>
              <a:t>• 1209.91.10 - </a:t>
            </a:r>
            <a:r>
              <a:rPr lang="en-US" sz="1200" b="1" dirty="0"/>
              <a:t>Cauliflower </a:t>
            </a:r>
            <a:r>
              <a:rPr lang="en-US" sz="1200" dirty="0"/>
              <a:t>seeds of a kind used for sowing</a:t>
            </a:r>
          </a:p>
          <a:p>
            <a:r>
              <a:rPr lang="en-US" sz="1200" dirty="0"/>
              <a:t>• 1209.91.20 -</a:t>
            </a:r>
            <a:r>
              <a:rPr lang="en-US" sz="1200" b="1" dirty="0"/>
              <a:t> Celery </a:t>
            </a:r>
            <a:r>
              <a:rPr lang="en-US" sz="1200" dirty="0"/>
              <a:t>seeds of a kind used for sowing</a:t>
            </a:r>
          </a:p>
          <a:p>
            <a:r>
              <a:rPr lang="en-US" sz="1200" dirty="0"/>
              <a:t>• 1209.91.40 -</a:t>
            </a:r>
            <a:r>
              <a:rPr lang="en-US" sz="1200" b="1" dirty="0"/>
              <a:t> Onion </a:t>
            </a:r>
            <a:r>
              <a:rPr lang="en-US" sz="1200" dirty="0"/>
              <a:t>seeds of a kind used for sowing</a:t>
            </a:r>
          </a:p>
          <a:p>
            <a:r>
              <a:rPr lang="en-US" sz="1200" dirty="0"/>
              <a:t>• 1209.91.50 - </a:t>
            </a:r>
            <a:r>
              <a:rPr lang="en-US" sz="1200" b="1" dirty="0"/>
              <a:t>Parsley</a:t>
            </a:r>
            <a:r>
              <a:rPr lang="en-US" sz="1200" dirty="0"/>
              <a:t> seeds of a kind used for sowing</a:t>
            </a:r>
          </a:p>
          <a:p>
            <a:r>
              <a:rPr lang="en-US" sz="1200" dirty="0"/>
              <a:t>• 1209.91.60 - </a:t>
            </a:r>
            <a:r>
              <a:rPr lang="en-US" sz="1200" b="1" dirty="0"/>
              <a:t>Pepper</a:t>
            </a:r>
            <a:r>
              <a:rPr lang="en-US" sz="1200" dirty="0"/>
              <a:t> seeds of a kind used for sowing</a:t>
            </a:r>
          </a:p>
          <a:p>
            <a:r>
              <a:rPr lang="en-US" sz="1200" dirty="0"/>
              <a:t>• 1209.91.80 - </a:t>
            </a:r>
            <a:r>
              <a:rPr lang="en-US" sz="1200" b="1" dirty="0"/>
              <a:t>Vegetable seeds, </a:t>
            </a:r>
            <a:r>
              <a:rPr lang="en-US" sz="1200" b="1" dirty="0" err="1"/>
              <a:t>nesoi</a:t>
            </a:r>
            <a:r>
              <a:rPr lang="en-US" sz="1200" b="1" dirty="0"/>
              <a:t>, </a:t>
            </a:r>
            <a:r>
              <a:rPr lang="en-US" sz="1200" dirty="0"/>
              <a:t>of a kind used for sowing</a:t>
            </a:r>
          </a:p>
          <a:p>
            <a:r>
              <a:rPr lang="en-US" sz="1200" dirty="0"/>
              <a:t>• 1209.99.20 - </a:t>
            </a:r>
            <a:r>
              <a:rPr lang="en-US" sz="1200" b="1" dirty="0"/>
              <a:t>Tree and shrub </a:t>
            </a:r>
            <a:r>
              <a:rPr lang="en-US" sz="1200" dirty="0"/>
              <a:t>seeds of a kind used for sowing</a:t>
            </a:r>
          </a:p>
          <a:p>
            <a:r>
              <a:rPr lang="en-US" sz="1200" dirty="0"/>
              <a:t>• 1209.99.41 - </a:t>
            </a:r>
            <a:r>
              <a:rPr lang="en-US" sz="1200" b="1" dirty="0"/>
              <a:t>Seeds, fruits and spores</a:t>
            </a:r>
            <a:r>
              <a:rPr lang="en-US" sz="1200" dirty="0"/>
              <a:t>, of a kind used for sowing, </a:t>
            </a:r>
            <a:r>
              <a:rPr lang="en-US" sz="1200" dirty="0" err="1"/>
              <a:t>nesoi</a:t>
            </a:r>
            <a:endParaRPr lang="en-US" sz="1200" dirty="0"/>
          </a:p>
        </p:txBody>
      </p:sp>
    </p:spTree>
    <p:extLst>
      <p:ext uri="{BB962C8B-B14F-4D97-AF65-F5344CB8AC3E}">
        <p14:creationId xmlns:p14="http://schemas.microsoft.com/office/powerpoint/2010/main" val="2136862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Voluntary </a:t>
            </a:r>
            <a:r>
              <a:rPr lang="en-US" b="1" dirty="0" smtClean="0"/>
              <a:t>Disclosure</a:t>
            </a:r>
            <a:endParaRPr lang="en-US" dirty="0"/>
          </a:p>
        </p:txBody>
      </p:sp>
      <p:sp>
        <p:nvSpPr>
          <p:cNvPr id="3" name="Content Placeholder 2"/>
          <p:cNvSpPr>
            <a:spLocks noGrp="1"/>
          </p:cNvSpPr>
          <p:nvPr>
            <p:ph idx="1"/>
          </p:nvPr>
        </p:nvSpPr>
        <p:spPr/>
        <p:txBody>
          <a:bodyPr/>
          <a:lstStyle/>
          <a:p>
            <a:r>
              <a:rPr lang="en-US" dirty="0" smtClean="0"/>
              <a:t>AMS </a:t>
            </a:r>
            <a:r>
              <a:rPr lang="en-US" dirty="0"/>
              <a:t>agrees that voluntary BE disclosure is permissible under the Act, and the rule makes voluntary disclosure available to exempt entities and to foods in which rDNA material is not detectable but which are derived from </a:t>
            </a:r>
            <a:r>
              <a:rPr lang="en-US" b="1" dirty="0">
                <a:solidFill>
                  <a:schemeClr val="tx2"/>
                </a:solidFill>
              </a:rPr>
              <a:t>BE crops or foods</a:t>
            </a:r>
            <a:r>
              <a:rPr lang="en-US" dirty="0"/>
              <a:t>. </a:t>
            </a:r>
          </a:p>
        </p:txBody>
      </p:sp>
    </p:spTree>
    <p:extLst>
      <p:ext uri="{BB962C8B-B14F-4D97-AF65-F5344CB8AC3E}">
        <p14:creationId xmlns:p14="http://schemas.microsoft.com/office/powerpoint/2010/main" val="3149412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Non-GMO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Act does not give the Agency the “authority to establish or align the NBFDS with a non-GMO label.”  </a:t>
            </a:r>
            <a:endParaRPr lang="en-US" dirty="0" smtClean="0"/>
          </a:p>
          <a:p>
            <a:endParaRPr lang="en-US" dirty="0" smtClean="0"/>
          </a:p>
          <a:p>
            <a:r>
              <a:rPr lang="en-US" dirty="0"/>
              <a:t>“[e]</a:t>
            </a:r>
            <a:r>
              <a:rPr lang="en-US" dirty="0" err="1"/>
              <a:t>ntities</a:t>
            </a:r>
            <a:r>
              <a:rPr lang="en-US" dirty="0"/>
              <a:t> seeking to use absence claims should ensure that such claims are in compliance with all applicable Federal laws and regulations and are otherwise truthful and not misleading.”  </a:t>
            </a:r>
          </a:p>
          <a:p>
            <a:endParaRPr lang="en-US" dirty="0"/>
          </a:p>
          <a:p>
            <a:endParaRPr lang="en-US" dirty="0"/>
          </a:p>
        </p:txBody>
      </p:sp>
    </p:spTree>
    <p:extLst>
      <p:ext uri="{BB962C8B-B14F-4D97-AF65-F5344CB8AC3E}">
        <p14:creationId xmlns:p14="http://schemas.microsoft.com/office/powerpoint/2010/main" val="511346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Seed treatment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9282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1543050" y="365127"/>
            <a:ext cx="7600950" cy="1325563"/>
          </a:xfrm>
        </p:spPr>
        <p:txBody>
          <a:bodyPr/>
          <a:lstStyle/>
          <a:p>
            <a:pPr algn="l" eaLnBrk="1" hangingPunct="1"/>
            <a:r>
              <a:rPr lang="en-US" altLang="en-US" sz="3600" dirty="0" smtClean="0"/>
              <a:t>Treated Article Exemption:</a:t>
            </a:r>
            <a:br>
              <a:rPr lang="en-US" altLang="en-US" sz="3600" dirty="0" smtClean="0"/>
            </a:br>
            <a:r>
              <a:rPr lang="en-US" altLang="en-US" sz="3600" dirty="0" smtClean="0"/>
              <a:t>EPA Comments Due March 26, 2019</a:t>
            </a:r>
          </a:p>
        </p:txBody>
      </p:sp>
      <p:sp>
        <p:nvSpPr>
          <p:cNvPr id="3" name="TextBox 2"/>
          <p:cNvSpPr txBox="1"/>
          <p:nvPr/>
        </p:nvSpPr>
        <p:spPr>
          <a:xfrm>
            <a:off x="963613" y="1606550"/>
            <a:ext cx="7364412" cy="4647426"/>
          </a:xfrm>
          <a:prstGeom prst="rect">
            <a:avLst/>
          </a:prstGeom>
          <a:noFill/>
        </p:spPr>
        <p:txBody>
          <a:bodyPr>
            <a:spAutoFit/>
          </a:bodyPr>
          <a:lstStyle/>
          <a:p>
            <a:pPr>
              <a:defRPr/>
            </a:pPr>
            <a:r>
              <a:rPr lang="en-US" u="sng" dirty="0"/>
              <a:t>Petition Seeking Rulemaking or a Formal Agency Interpretation for Planted Seeds Treated with Systemic Insecticides</a:t>
            </a:r>
            <a:r>
              <a:rPr lang="en-US" dirty="0"/>
              <a:t>: </a:t>
            </a:r>
          </a:p>
          <a:p>
            <a:pPr>
              <a:defRPr/>
            </a:pPr>
            <a:endParaRPr lang="en-US" dirty="0"/>
          </a:p>
          <a:p>
            <a:pPr marL="800100" lvl="1" indent="-342900">
              <a:buFont typeface="Arial" panose="020B0604020202020204" pitchFamily="34" charset="0"/>
              <a:buChar char="•"/>
              <a:defRPr/>
            </a:pPr>
            <a:r>
              <a:rPr lang="en-US" dirty="0"/>
              <a:t> “Seeks an amendment to, or a formal re-interpretation of, the Treated Article Exemption so that systemic </a:t>
            </a:r>
            <a:r>
              <a:rPr lang="en-US" dirty="0" err="1"/>
              <a:t>pesticidal</a:t>
            </a:r>
            <a:r>
              <a:rPr lang="en-US" dirty="0"/>
              <a:t> seeds intended to kill insect pests of the plants are not included under the Treated Article Exemption and are therefore subject to FIFRA requirements</a:t>
            </a:r>
            <a:r>
              <a:rPr lang="en-US" sz="2200" dirty="0"/>
              <a:t>.”</a:t>
            </a:r>
          </a:p>
          <a:p>
            <a:pPr lvl="1">
              <a:defRPr/>
            </a:pPr>
            <a:endParaRPr lang="en-US" sz="2200" dirty="0"/>
          </a:p>
          <a:p>
            <a:pPr>
              <a:defRPr/>
            </a:pPr>
            <a:r>
              <a:rPr lang="en-US" dirty="0"/>
              <a:t>ASTA Position: </a:t>
            </a:r>
          </a:p>
          <a:p>
            <a:pPr marL="800100" lvl="1" indent="-342900">
              <a:buFont typeface="Arial" panose="020B0604020202020204" pitchFamily="34" charset="0"/>
              <a:buChar char="•"/>
              <a:defRPr/>
            </a:pPr>
            <a:r>
              <a:rPr lang="en-US" dirty="0"/>
              <a:t>Requiring individual registration for every seed treatment pesticide and seed combination—of which there are hundreds, if not thousands, would create an enormous burden without any corresponding benefit.</a:t>
            </a:r>
          </a:p>
          <a:p>
            <a:pPr marL="800100" lvl="1" indent="-342900">
              <a:buFont typeface="Arial" panose="020B0604020202020204" pitchFamily="34" charset="0"/>
              <a:buChar char="•"/>
              <a:defRPr/>
            </a:pPr>
            <a:endParaRPr lang="en-US" dirty="0"/>
          </a:p>
          <a:p>
            <a:pPr marL="800100" lvl="1" indent="-342900">
              <a:buFont typeface="Arial" panose="020B0604020202020204" pitchFamily="34" charset="0"/>
              <a:buChar char="•"/>
              <a:defRPr/>
            </a:pPr>
            <a:r>
              <a:rPr lang="en-US" dirty="0"/>
              <a:t>For more information:  </a:t>
            </a:r>
            <a:r>
              <a:rPr lang="en-US" dirty="0" smtClean="0">
                <a:hlinkClick r:id="rId3"/>
              </a:rPr>
              <a:t>jdemarchi@betterseed.org</a:t>
            </a:r>
            <a:r>
              <a:rPr lang="en-US" dirty="0" smtClean="0"/>
              <a:t> </a:t>
            </a:r>
            <a:endParaRPr lang="en-US" dirty="0"/>
          </a:p>
        </p:txBody>
      </p:sp>
    </p:spTree>
    <p:extLst>
      <p:ext uri="{BB962C8B-B14F-4D97-AF65-F5344CB8AC3E}">
        <p14:creationId xmlns:p14="http://schemas.microsoft.com/office/powerpoint/2010/main" val="284381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Calibri" pitchFamily="34" charset="0"/>
                <a:cs typeface="Calibri" pitchFamily="34" charset="0"/>
              </a:rPr>
              <a:t>Questions &amp; Answers</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11680712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V/F Emerging Issues Report</a:t>
            </a:r>
          </a:p>
        </p:txBody>
      </p:sp>
      <p:sp>
        <p:nvSpPr>
          <p:cNvPr id="3" name="Subtitle 2"/>
          <p:cNvSpPr>
            <a:spLocks noGrp="1"/>
          </p:cNvSpPr>
          <p:nvPr>
            <p:ph type="subTitle" idx="1"/>
          </p:nvPr>
        </p:nvSpPr>
        <p:spPr/>
        <p:txBody>
          <a:bodyPr/>
          <a:lstStyle/>
          <a:p>
            <a:r>
              <a:rPr lang="en-US" dirty="0"/>
              <a:t>Ric Dunkle</a:t>
            </a:r>
          </a:p>
          <a:p>
            <a:r>
              <a:rPr lang="en-US" dirty="0"/>
              <a:t>Senior Director, Seed Health and Trade</a:t>
            </a:r>
          </a:p>
          <a:p>
            <a:r>
              <a:rPr lang="en-US" dirty="0"/>
              <a:t>February 2, 2019 </a:t>
            </a:r>
          </a:p>
        </p:txBody>
      </p:sp>
    </p:spTree>
    <p:extLst>
      <p:ext uri="{BB962C8B-B14F-4D97-AF65-F5344CB8AC3E}">
        <p14:creationId xmlns:p14="http://schemas.microsoft.com/office/powerpoint/2010/main" val="22944103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New ASTA Staff Member: Abigail </a:t>
            </a:r>
            <a:r>
              <a:rPr lang="en-US" b="1" dirty="0" err="1"/>
              <a:t>Struxness</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descr="C:\Users\rdunkle\AppData\Local\Microsoft\Windows\Temporary Internet Files\Content.Outlook\CAJNQD1D\AStruxnes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1" y="1752602"/>
            <a:ext cx="4582951" cy="4735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389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New Staff Member: Mary Scott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52600" y="1600200"/>
            <a:ext cx="487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019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rPr>
              <a:t>Veg/Flower Conference, Orlando</a:t>
            </a:r>
          </a:p>
        </p:txBody>
      </p:sp>
      <p:sp>
        <p:nvSpPr>
          <p:cNvPr id="3" name="Content Placeholder 2"/>
          <p:cNvSpPr>
            <a:spLocks noGrp="1"/>
          </p:cNvSpPr>
          <p:nvPr>
            <p:ph idx="1"/>
          </p:nvPr>
        </p:nvSpPr>
        <p:spPr>
          <a:xfrm>
            <a:off x="457200" y="1295400"/>
            <a:ext cx="8229600" cy="5181600"/>
          </a:xfrm>
        </p:spPr>
        <p:txBody>
          <a:bodyPr/>
          <a:lstStyle/>
          <a:p>
            <a:r>
              <a:rPr lang="en-US" b="1" dirty="0"/>
              <a:t>Phytosanitary Committee</a:t>
            </a:r>
            <a:r>
              <a:rPr lang="en-US" dirty="0"/>
              <a:t>: Sunday,  February 3:</a:t>
            </a:r>
          </a:p>
          <a:p>
            <a:pPr lvl="1"/>
            <a:r>
              <a:rPr lang="en-US" dirty="0"/>
              <a:t>Presentation by Juliana Ribeiro, Brazil MAPA</a:t>
            </a:r>
          </a:p>
          <a:p>
            <a:pPr lvl="1"/>
            <a:r>
              <a:rPr lang="en-US" dirty="0"/>
              <a:t>CGMMV panel discussion</a:t>
            </a:r>
          </a:p>
          <a:p>
            <a:pPr lvl="1"/>
            <a:r>
              <a:rPr lang="en-US" dirty="0" err="1"/>
              <a:t>ReFreSH</a:t>
            </a:r>
            <a:r>
              <a:rPr lang="en-US" dirty="0"/>
              <a:t> update (Ed P)</a:t>
            </a:r>
          </a:p>
          <a:p>
            <a:pPr lvl="1"/>
            <a:r>
              <a:rPr lang="en-US" dirty="0" err="1"/>
              <a:t>Phyto</a:t>
            </a:r>
            <a:r>
              <a:rPr lang="en-US" dirty="0"/>
              <a:t> risk reduction model update (Drew </a:t>
            </a:r>
            <a:r>
              <a:rPr lang="en-US" dirty="0" err="1"/>
              <a:t>Posny</a:t>
            </a:r>
            <a:r>
              <a:rPr lang="en-US" dirty="0"/>
              <a:t>)</a:t>
            </a:r>
          </a:p>
          <a:p>
            <a:pPr lvl="1"/>
            <a:r>
              <a:rPr lang="en-US" dirty="0"/>
              <a:t>New APHIS seed import monitoring program (Shailaja Rabindran)</a:t>
            </a:r>
          </a:p>
          <a:p>
            <a:pPr lvl="1"/>
            <a:r>
              <a:rPr lang="en-US" dirty="0"/>
              <a:t>Country updates</a:t>
            </a:r>
          </a:p>
          <a:p>
            <a:r>
              <a:rPr lang="en-US" b="1" dirty="0"/>
              <a:t>Emerging Diseases SC</a:t>
            </a:r>
            <a:r>
              <a:rPr lang="en-US" dirty="0"/>
              <a:t>: Tuesday February 5</a:t>
            </a:r>
          </a:p>
          <a:p>
            <a:pPr lvl="1"/>
            <a:r>
              <a:rPr lang="en-US" dirty="0"/>
              <a:t>Dedicated to  </a:t>
            </a:r>
            <a:r>
              <a:rPr lang="en-US" b="1" dirty="0"/>
              <a:t>tomato brown rugose fruit virus, </a:t>
            </a:r>
            <a:r>
              <a:rPr lang="en-US" b="1" dirty="0" err="1"/>
              <a:t>ToBRFV</a:t>
            </a:r>
            <a:endParaRPr lang="en-US" b="1" dirty="0"/>
          </a:p>
          <a:p>
            <a:pPr lvl="1"/>
            <a:r>
              <a:rPr lang="en-US" dirty="0"/>
              <a:t>Invited guests include Bob Gilbertson, SENASICA</a:t>
            </a:r>
          </a:p>
          <a:p>
            <a:pPr lvl="1"/>
            <a:r>
              <a:rPr lang="en-US" dirty="0"/>
              <a:t>Focus on research needs and prevention measures</a:t>
            </a:r>
          </a:p>
        </p:txBody>
      </p:sp>
    </p:spTree>
    <p:extLst>
      <p:ext uri="{BB962C8B-B14F-4D97-AF65-F5344CB8AC3E}">
        <p14:creationId xmlns:p14="http://schemas.microsoft.com/office/powerpoint/2010/main" val="1692505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Tomato Brown Rugose Fruit Virus: The latest Emerging Disease!</a:t>
            </a:r>
          </a:p>
        </p:txBody>
      </p:sp>
      <p:sp>
        <p:nvSpPr>
          <p:cNvPr id="3" name="Content Placeholder 2"/>
          <p:cNvSpPr>
            <a:spLocks noGrp="1"/>
          </p:cNvSpPr>
          <p:nvPr>
            <p:ph idx="1"/>
          </p:nvPr>
        </p:nvSpPr>
        <p:spPr/>
        <p:txBody>
          <a:bodyPr/>
          <a:lstStyle/>
          <a:p>
            <a:r>
              <a:rPr lang="en-US" dirty="0"/>
              <a:t>First discovered in 2014; detected in Jordan in 2015; then discovered in Mexico in 2018; recently found in Germany and the Netherlands; rapidly spreading to other countries; was very recently found in the U.S. (greenhouse in California)</a:t>
            </a:r>
          </a:p>
          <a:p>
            <a:r>
              <a:rPr lang="en-US" dirty="0"/>
              <a:t>This </a:t>
            </a:r>
            <a:r>
              <a:rPr lang="en-US" dirty="0" err="1"/>
              <a:t>tobamovirus</a:t>
            </a:r>
            <a:r>
              <a:rPr lang="en-US" dirty="0"/>
              <a:t> overcomes all known genetic resistances including the TM 22 gene in tomato</a:t>
            </a:r>
          </a:p>
          <a:p>
            <a:r>
              <a:rPr lang="en-US" dirty="0"/>
              <a:t>Causes severe fruit symptoms/damage on otherwise </a:t>
            </a:r>
            <a:r>
              <a:rPr lang="en-US" dirty="0" err="1"/>
              <a:t>tobamovirus</a:t>
            </a:r>
            <a:r>
              <a:rPr lang="en-US" dirty="0"/>
              <a:t>-resistant varieties</a:t>
            </a:r>
          </a:p>
        </p:txBody>
      </p:sp>
    </p:spTree>
    <p:extLst>
      <p:ext uri="{BB962C8B-B14F-4D97-AF65-F5344CB8AC3E}">
        <p14:creationId xmlns:p14="http://schemas.microsoft.com/office/powerpoint/2010/main" val="2486050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Impact of Tariffs on U.S. Seed Industry</a:t>
            </a:r>
            <a:endParaRPr lang="en-US" b="1" dirty="0"/>
          </a:p>
        </p:txBody>
      </p:sp>
      <p:sp>
        <p:nvSpPr>
          <p:cNvPr id="3" name="Content Placeholder 2"/>
          <p:cNvSpPr>
            <a:spLocks noGrp="1"/>
          </p:cNvSpPr>
          <p:nvPr>
            <p:ph idx="1"/>
          </p:nvPr>
        </p:nvSpPr>
        <p:spPr/>
        <p:txBody>
          <a:bodyPr/>
          <a:lstStyle/>
          <a:p>
            <a:pPr lvl="0"/>
            <a:r>
              <a:rPr lang="en-US" dirty="0" smtClean="0"/>
              <a:t>Current negotiations with China</a:t>
            </a:r>
          </a:p>
          <a:p>
            <a:r>
              <a:rPr lang="en-US" dirty="0"/>
              <a:t>Exemption process not yet available</a:t>
            </a:r>
          </a:p>
          <a:p>
            <a:pPr lvl="0"/>
            <a:r>
              <a:rPr lang="en-US" dirty="0" smtClean="0"/>
              <a:t>Seeds for re-export – workarounds (duty drawback, FTZs, in-bond)</a:t>
            </a:r>
          </a:p>
          <a:p>
            <a:pPr lvl="0"/>
            <a:r>
              <a:rPr lang="en-US" dirty="0" smtClean="0"/>
              <a:t>Congressional involvement</a:t>
            </a:r>
          </a:p>
          <a:p>
            <a:pPr marL="0" lvl="0" indent="0">
              <a:buNone/>
            </a:pPr>
            <a:r>
              <a:rPr lang="en-US" dirty="0" smtClean="0"/>
              <a:t/>
            </a:r>
            <a:br>
              <a:rPr lang="en-US" dirty="0" smtClean="0"/>
            </a:br>
            <a:endParaRPr lang="en-US" dirty="0" smtClean="0"/>
          </a:p>
          <a:p>
            <a:pPr marL="0" lvl="0" indent="0">
              <a:buNone/>
            </a:pPr>
            <a:endParaRPr lang="en-US" dirty="0"/>
          </a:p>
        </p:txBody>
      </p:sp>
    </p:spTree>
    <p:extLst>
      <p:ext uri="{BB962C8B-B14F-4D97-AF65-F5344CB8AC3E}">
        <p14:creationId xmlns:p14="http://schemas.microsoft.com/office/powerpoint/2010/main" val="7782531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ToBRFV</a:t>
            </a:r>
            <a:endParaRPr lang="en-US" dirty="0"/>
          </a:p>
        </p:txBody>
      </p:sp>
      <p:sp>
        <p:nvSpPr>
          <p:cNvPr id="3" name="Content Placeholder 2"/>
          <p:cNvSpPr>
            <a:spLocks noGrp="1"/>
          </p:cNvSpPr>
          <p:nvPr>
            <p:ph idx="1"/>
          </p:nvPr>
        </p:nvSpPr>
        <p:spPr/>
        <p:txBody>
          <a:bodyPr/>
          <a:lstStyle/>
          <a:p>
            <a:r>
              <a:rPr lang="en-US" dirty="0"/>
              <a:t>Also attacks pepper; however the L gene for resistance to TMV and PMMV seems to be holding up.  However, peppers without the L gene are highly susceptible</a:t>
            </a:r>
          </a:p>
          <a:p>
            <a:r>
              <a:rPr lang="en-US" dirty="0"/>
              <a:t>Spreads easily from plant to plant (mechanically)</a:t>
            </a:r>
          </a:p>
          <a:p>
            <a:r>
              <a:rPr lang="en-US" dirty="0"/>
              <a:t>Will take several years to develop genetically resistant varieties. Therefore, our interim front line of defense will be strict sanitary practices coupled with seed health testing.</a:t>
            </a:r>
          </a:p>
          <a:p>
            <a:r>
              <a:rPr lang="en-US" dirty="0"/>
              <a:t>Mexico launched a regulatory seed health testing program in late 2018; new phytosanitary testing requirements entered into force January 31, 2019</a:t>
            </a:r>
          </a:p>
        </p:txBody>
      </p:sp>
    </p:spTree>
    <p:extLst>
      <p:ext uri="{BB962C8B-B14F-4D97-AF65-F5344CB8AC3E}">
        <p14:creationId xmlns:p14="http://schemas.microsoft.com/office/powerpoint/2010/main" val="1516208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ToBRFV</a:t>
            </a:r>
            <a:endParaRPr lang="en-US" dirty="0"/>
          </a:p>
        </p:txBody>
      </p:sp>
      <p:sp>
        <p:nvSpPr>
          <p:cNvPr id="3" name="Content Placeholder 2"/>
          <p:cNvSpPr>
            <a:spLocks noGrp="1"/>
          </p:cNvSpPr>
          <p:nvPr>
            <p:ph idx="1"/>
          </p:nvPr>
        </p:nvSpPr>
        <p:spPr/>
        <p:txBody>
          <a:bodyPr/>
          <a:lstStyle/>
          <a:p>
            <a:r>
              <a:rPr lang="en-US" dirty="0"/>
              <a:t>At issue: the Mexico SENASICA seed test method: needs further development to reduce frequency of what are believed to be false positives</a:t>
            </a:r>
          </a:p>
          <a:p>
            <a:r>
              <a:rPr lang="en-US" dirty="0"/>
              <a:t>ASTA’s Emerging Diseases </a:t>
            </a:r>
            <a:r>
              <a:rPr lang="en-US" dirty="0" err="1"/>
              <a:t>Subcomittee</a:t>
            </a:r>
            <a:r>
              <a:rPr lang="en-US" dirty="0"/>
              <a:t> meeting February 5 is being devoted entirely to the </a:t>
            </a:r>
            <a:r>
              <a:rPr lang="en-US" dirty="0" err="1"/>
              <a:t>ToBRFV</a:t>
            </a:r>
            <a:r>
              <a:rPr lang="en-US" dirty="0"/>
              <a:t> issue:</a:t>
            </a:r>
          </a:p>
          <a:p>
            <a:pPr lvl="1"/>
            <a:r>
              <a:rPr lang="en-US" dirty="0"/>
              <a:t>Outside participants include Dr. Bob Gilbertson (UC Davis), two individuals from SENASICA lab testing services, AMSAC, ISU</a:t>
            </a:r>
          </a:p>
          <a:p>
            <a:pPr lvl="1"/>
            <a:r>
              <a:rPr lang="en-US" dirty="0"/>
              <a:t>Goal: develop consensus plan for research, seed health test development and validation, outreach</a:t>
            </a:r>
          </a:p>
        </p:txBody>
      </p:sp>
    </p:spTree>
    <p:extLst>
      <p:ext uri="{BB962C8B-B14F-4D97-AF65-F5344CB8AC3E}">
        <p14:creationId xmlns:p14="http://schemas.microsoft.com/office/powerpoint/2010/main" val="2041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r>
              <a:rPr lang="en-US" b="1" dirty="0"/>
              <a:t>Symptoms:</a:t>
            </a:r>
            <a:r>
              <a:rPr lang="en-US" dirty="0"/>
              <a:t/>
            </a:r>
            <a:br>
              <a:rPr lang="en-US" dirty="0"/>
            </a:br>
            <a:r>
              <a:rPr lang="en-US" dirty="0"/>
              <a:t>Mosaic/leaf distortion (bubbling) and      shoestring, and fern leaf</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1" y="2419350"/>
            <a:ext cx="275272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19350"/>
            <a:ext cx="22288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1651" y="2419350"/>
            <a:ext cx="2466975"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0105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600200"/>
          </a:xfrm>
        </p:spPr>
        <p:txBody>
          <a:bodyPr>
            <a:normAutofit fontScale="90000"/>
          </a:bodyPr>
          <a:lstStyle/>
          <a:p>
            <a:r>
              <a:rPr lang="en-US" b="1" dirty="0"/>
              <a:t>Symptoms:</a:t>
            </a:r>
            <a:r>
              <a:rPr lang="en-US" dirty="0"/>
              <a:t> Calyx: discoloration (browning) of veins; drying out/browning of tips</a:t>
            </a:r>
            <a:br>
              <a:rPr lang="en-US" dirty="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2568719"/>
            <a:ext cx="2736273" cy="208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590802"/>
            <a:ext cx="264795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8132" y="2590802"/>
            <a:ext cx="2654453"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0738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905000"/>
          </a:xfrm>
        </p:spPr>
        <p:txBody>
          <a:bodyPr>
            <a:normAutofit fontScale="90000"/>
          </a:bodyPr>
          <a:lstStyle/>
          <a:p>
            <a:r>
              <a:rPr lang="en-US" b="1" dirty="0"/>
              <a:t>Symptoms:</a:t>
            </a:r>
            <a:r>
              <a:rPr lang="en-US" dirty="0"/>
              <a:t> Fruit: Undersize fruits; fruit abortion; blotching; pale color; brown necrotic spots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1" y="2895600"/>
            <a:ext cx="286702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2895602"/>
            <a:ext cx="2905125" cy="22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4865" y="2895601"/>
            <a:ext cx="2706259" cy="2226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45008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Tomato Brown Rugose Fruit Virus (</a:t>
            </a:r>
            <a:r>
              <a:rPr lang="en-US" b="1" dirty="0" err="1"/>
              <a:t>ToBRFV</a:t>
            </a:r>
            <a:r>
              <a:rPr lang="en-US" b="1" dirty="0"/>
              <a:t>)</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1" y="1711688"/>
            <a:ext cx="7802545" cy="476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8950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Pictures courtesy of HM Clause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76171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Systems Approach Activities</a:t>
            </a:r>
          </a:p>
        </p:txBody>
      </p:sp>
      <p:sp>
        <p:nvSpPr>
          <p:cNvPr id="3" name="Content Placeholder 2"/>
          <p:cNvSpPr>
            <a:spLocks noGrp="1"/>
          </p:cNvSpPr>
          <p:nvPr>
            <p:ph idx="1"/>
          </p:nvPr>
        </p:nvSpPr>
        <p:spPr/>
        <p:txBody>
          <a:bodyPr/>
          <a:lstStyle/>
          <a:p>
            <a:r>
              <a:rPr lang="en-US" b="1" dirty="0" err="1"/>
              <a:t>ReFreSH</a:t>
            </a:r>
            <a:r>
              <a:rPr lang="en-US" b="1" dirty="0"/>
              <a:t>:  </a:t>
            </a:r>
            <a:r>
              <a:rPr lang="en-US" dirty="0"/>
              <a:t>Concept paper, accreditation manual nearly complete (</a:t>
            </a:r>
            <a:r>
              <a:rPr lang="en-US" dirty="0" err="1"/>
              <a:t>ReFreSH</a:t>
            </a:r>
            <a:r>
              <a:rPr lang="en-US" dirty="0"/>
              <a:t> WG meeting scheduled for January 9 was cancelled); February 1 workshop was held; pilot projects will be focus in 2019</a:t>
            </a:r>
          </a:p>
          <a:p>
            <a:pPr lvl="1"/>
            <a:r>
              <a:rPr lang="en-US" b="1" dirty="0"/>
              <a:t>ISF Systems Approach WG: </a:t>
            </a:r>
            <a:r>
              <a:rPr lang="en-US" dirty="0"/>
              <a:t>scheduled to meet in Orlando February 3; planning to develop one consolidated concept document that incorporates all approaches so far (</a:t>
            </a:r>
            <a:r>
              <a:rPr lang="en-US" dirty="0" err="1"/>
              <a:t>ReFreSH</a:t>
            </a:r>
            <a:r>
              <a:rPr lang="en-US" dirty="0"/>
              <a:t>, France, DPP, etc.)</a:t>
            </a:r>
          </a:p>
          <a:p>
            <a:pPr lvl="1"/>
            <a:r>
              <a:rPr lang="en-US" b="1" dirty="0"/>
              <a:t>Next Chatham House Rules meeting: </a:t>
            </a:r>
            <a:r>
              <a:rPr lang="en-US" dirty="0"/>
              <a:t>March 28, 29 in Rome</a:t>
            </a:r>
          </a:p>
          <a:p>
            <a:pPr lvl="1"/>
            <a:r>
              <a:rPr lang="en-US" b="1" dirty="0"/>
              <a:t>Gottwald model: </a:t>
            </a:r>
            <a:r>
              <a:rPr lang="en-US" dirty="0"/>
              <a:t>being programmed for CGMMV, gummy stem blight, maybe black leg of Brassicas; work stalled until after government reopens; February 1 workshop proceeded as the government shutdown ended</a:t>
            </a:r>
            <a:endParaRPr lang="en-US" b="1" dirty="0"/>
          </a:p>
        </p:txBody>
      </p:sp>
    </p:spTree>
    <p:extLst>
      <p:ext uri="{BB962C8B-B14F-4D97-AF65-F5344CB8AC3E}">
        <p14:creationId xmlns:p14="http://schemas.microsoft.com/office/powerpoint/2010/main" val="11678841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Approach Activities</a:t>
            </a:r>
          </a:p>
        </p:txBody>
      </p:sp>
      <p:sp>
        <p:nvSpPr>
          <p:cNvPr id="3" name="Content Placeholder 2"/>
          <p:cNvSpPr>
            <a:spLocks noGrp="1"/>
          </p:cNvSpPr>
          <p:nvPr>
            <p:ph idx="1"/>
          </p:nvPr>
        </p:nvSpPr>
        <p:spPr/>
        <p:txBody>
          <a:bodyPr/>
          <a:lstStyle/>
          <a:p>
            <a:r>
              <a:rPr lang="en-US" b="1" dirty="0"/>
              <a:t>ISF SAWG</a:t>
            </a:r>
            <a:r>
              <a:rPr lang="en-US" dirty="0"/>
              <a:t>: will meet Sunday February 3 at Orlando</a:t>
            </a:r>
          </a:p>
          <a:p>
            <a:pPr lvl="1"/>
            <a:r>
              <a:rPr lang="en-US" dirty="0"/>
              <a:t>Preparing a “model” SA document that incorporates all current documents (</a:t>
            </a:r>
            <a:r>
              <a:rPr lang="en-US" dirty="0" err="1"/>
              <a:t>ReFreSH</a:t>
            </a:r>
            <a:r>
              <a:rPr lang="en-US" dirty="0"/>
              <a:t>, DPP, etc.) according to guidance in ISPM 38</a:t>
            </a:r>
          </a:p>
          <a:p>
            <a:pPr lvl="1"/>
            <a:r>
              <a:rPr lang="en-US" dirty="0"/>
              <a:t>To be presented to the IPPC TWG that will be formed once the IPPC begins work on developing the ISPM 38 annex</a:t>
            </a:r>
          </a:p>
          <a:p>
            <a:r>
              <a:rPr lang="en-US" b="1" dirty="0"/>
              <a:t>The “Chet </a:t>
            </a:r>
            <a:r>
              <a:rPr lang="en-US" b="1" dirty="0" err="1"/>
              <a:t>Kurowski</a:t>
            </a:r>
            <a:r>
              <a:rPr lang="en-US" b="1" dirty="0"/>
              <a:t>” SAWG</a:t>
            </a:r>
            <a:r>
              <a:rPr lang="en-US" dirty="0"/>
              <a:t>: met for the first time Jan 16</a:t>
            </a:r>
          </a:p>
          <a:p>
            <a:pPr lvl="1"/>
            <a:r>
              <a:rPr lang="en-US" dirty="0"/>
              <a:t>Goal: to develop QM seed production guidelines for seed producers in Asia that produce seed for multiple companies-similar to the Dutch company DPP project</a:t>
            </a:r>
          </a:p>
          <a:p>
            <a:pPr lvl="1"/>
            <a:r>
              <a:rPr lang="en-US" dirty="0"/>
              <a:t>Focus is field pathology: best practices to mitigate diseases/pests during open field production</a:t>
            </a:r>
          </a:p>
        </p:txBody>
      </p:sp>
    </p:spTree>
    <p:extLst>
      <p:ext uri="{BB962C8B-B14F-4D97-AF65-F5344CB8AC3E}">
        <p14:creationId xmlns:p14="http://schemas.microsoft.com/office/powerpoint/2010/main" val="539243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Country Issues</a:t>
            </a:r>
          </a:p>
        </p:txBody>
      </p:sp>
      <p:sp>
        <p:nvSpPr>
          <p:cNvPr id="3" name="Content Placeholder 2"/>
          <p:cNvSpPr>
            <a:spLocks noGrp="1"/>
          </p:cNvSpPr>
          <p:nvPr>
            <p:ph idx="1"/>
          </p:nvPr>
        </p:nvSpPr>
        <p:spPr/>
        <p:txBody>
          <a:bodyPr>
            <a:normAutofit/>
          </a:bodyPr>
          <a:lstStyle/>
          <a:p>
            <a:r>
              <a:rPr lang="en-US" sz="2800" b="1" dirty="0"/>
              <a:t>Korea</a:t>
            </a:r>
            <a:r>
              <a:rPr lang="en-US" sz="2800" dirty="0"/>
              <a:t>: testing of treated seed; HOL scrubbed and now in the ASTA seed pest database</a:t>
            </a:r>
          </a:p>
          <a:p>
            <a:r>
              <a:rPr lang="en-US" sz="2800" b="1" dirty="0"/>
              <a:t>Peru</a:t>
            </a:r>
            <a:r>
              <a:rPr lang="en-US" sz="2800" dirty="0"/>
              <a:t>: sampling/testing lettuce seed</a:t>
            </a:r>
          </a:p>
          <a:p>
            <a:r>
              <a:rPr lang="en-US" sz="2800" b="1" dirty="0"/>
              <a:t>Brazil</a:t>
            </a:r>
            <a:r>
              <a:rPr lang="en-US" sz="2800" dirty="0"/>
              <a:t>: PRA issues, Bilateral </a:t>
            </a:r>
            <a:r>
              <a:rPr lang="en-US" sz="2800" dirty="0" err="1"/>
              <a:t>mtg</a:t>
            </a:r>
            <a:r>
              <a:rPr lang="en-US" sz="2800" dirty="0"/>
              <a:t> Feb 5</a:t>
            </a:r>
          </a:p>
          <a:p>
            <a:r>
              <a:rPr lang="en-US" sz="2800" b="1" dirty="0"/>
              <a:t>NAPPRA</a:t>
            </a:r>
            <a:r>
              <a:rPr lang="en-US" sz="2800" dirty="0"/>
              <a:t>: delisting of wheat seed/Belgium</a:t>
            </a:r>
          </a:p>
          <a:p>
            <a:r>
              <a:rPr lang="en-US" sz="2800" b="1" dirty="0"/>
              <a:t>Mexico:</a:t>
            </a:r>
            <a:r>
              <a:rPr lang="en-US" sz="2800" dirty="0"/>
              <a:t> </a:t>
            </a:r>
            <a:r>
              <a:rPr lang="en-US" sz="2800" dirty="0" err="1"/>
              <a:t>ToBRFV</a:t>
            </a:r>
            <a:r>
              <a:rPr lang="en-US" sz="2800" dirty="0"/>
              <a:t>, </a:t>
            </a:r>
            <a:r>
              <a:rPr lang="en-US" sz="2800" dirty="0" err="1"/>
              <a:t>PMMoV</a:t>
            </a:r>
            <a:endParaRPr lang="en-US" sz="2800" dirty="0"/>
          </a:p>
          <a:p>
            <a:r>
              <a:rPr lang="en-US" sz="2800" b="1" dirty="0"/>
              <a:t>EU: </a:t>
            </a:r>
            <a:r>
              <a:rPr lang="en-US" sz="2800" dirty="0" err="1"/>
              <a:t>Thiram</a:t>
            </a:r>
            <a:r>
              <a:rPr lang="en-US" sz="2800" dirty="0"/>
              <a:t> uses being phased out: foliar January, 2019; </a:t>
            </a:r>
            <a:r>
              <a:rPr lang="en-US" sz="2800" b="1" dirty="0">
                <a:solidFill>
                  <a:srgbClr val="FF0000"/>
                </a:solidFill>
              </a:rPr>
              <a:t>seed treatment January, 2020</a:t>
            </a:r>
          </a:p>
          <a:p>
            <a:endParaRPr lang="en-US" sz="3200" b="1" dirty="0"/>
          </a:p>
        </p:txBody>
      </p:sp>
    </p:spTree>
    <p:extLst>
      <p:ext uri="{BB962C8B-B14F-4D97-AF65-F5344CB8AC3E}">
        <p14:creationId xmlns:p14="http://schemas.microsoft.com/office/powerpoint/2010/main" val="8982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USMCA</a:t>
            </a:r>
            <a:endParaRPr lang="en-US" b="1" dirty="0"/>
          </a:p>
        </p:txBody>
      </p:sp>
      <p:sp>
        <p:nvSpPr>
          <p:cNvPr id="3" name="Content Placeholder 2"/>
          <p:cNvSpPr>
            <a:spLocks noGrp="1"/>
          </p:cNvSpPr>
          <p:nvPr>
            <p:ph idx="1"/>
          </p:nvPr>
        </p:nvSpPr>
        <p:spPr>
          <a:xfrm>
            <a:off x="304800" y="1400176"/>
            <a:ext cx="8229600" cy="4876800"/>
          </a:xfrm>
        </p:spPr>
        <p:txBody>
          <a:bodyPr/>
          <a:lstStyle/>
          <a:p>
            <a:pPr lvl="1"/>
            <a:r>
              <a:rPr lang="en-US" sz="2400" dirty="0" smtClean="0"/>
              <a:t>Section </a:t>
            </a:r>
            <a:r>
              <a:rPr lang="en-US" sz="2400" dirty="0"/>
              <a:t>232 Tariffs on </a:t>
            </a:r>
            <a:r>
              <a:rPr lang="en-US" sz="2400" dirty="0" smtClean="0"/>
              <a:t>steel/aluminum plus other factors </a:t>
            </a:r>
            <a:r>
              <a:rPr lang="en-US" sz="2400" dirty="0"/>
              <a:t>could delay USMCA </a:t>
            </a:r>
            <a:r>
              <a:rPr lang="en-US" sz="2400" dirty="0" smtClean="0"/>
              <a:t>ratification</a:t>
            </a:r>
            <a:r>
              <a:rPr lang="en-US" dirty="0" smtClean="0"/>
              <a:t/>
            </a:r>
            <a:br>
              <a:rPr lang="en-US" dirty="0" smtClean="0"/>
            </a:br>
            <a:endParaRPr lang="en-US" dirty="0" smtClean="0"/>
          </a:p>
        </p:txBody>
      </p:sp>
      <p:pic>
        <p:nvPicPr>
          <p:cNvPr id="1026" name="Picture 2" descr="Image result for usm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286" y="2464687"/>
            <a:ext cx="4305300" cy="2871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18751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NAPPO ISPM 38 Hemispheric Workshop</a:t>
            </a:r>
          </a:p>
        </p:txBody>
      </p:sp>
      <p:sp>
        <p:nvSpPr>
          <p:cNvPr id="3" name="Content Placeholder 2"/>
          <p:cNvSpPr>
            <a:spLocks noGrp="1"/>
          </p:cNvSpPr>
          <p:nvPr>
            <p:ph idx="1"/>
          </p:nvPr>
        </p:nvSpPr>
        <p:spPr>
          <a:xfrm>
            <a:off x="457200" y="2133600"/>
            <a:ext cx="8229600" cy="4343400"/>
          </a:xfrm>
        </p:spPr>
        <p:txBody>
          <a:bodyPr/>
          <a:lstStyle/>
          <a:p>
            <a:r>
              <a:rPr lang="en-US" sz="3200" dirty="0"/>
              <a:t>San Jose, Costa Rica March 5-7, 2019</a:t>
            </a:r>
          </a:p>
          <a:p>
            <a:r>
              <a:rPr lang="en-US" sz="3200" dirty="0"/>
              <a:t>70-80 participants, including speakers</a:t>
            </a:r>
          </a:p>
          <a:p>
            <a:r>
              <a:rPr lang="en-US" sz="3200" dirty="0"/>
              <a:t>By invitation only: goal is one industry and one NPPO participant from each country in the hemisphere</a:t>
            </a:r>
          </a:p>
          <a:p>
            <a:r>
              <a:rPr lang="en-US" sz="3200" dirty="0"/>
              <a:t>Some additional industry slots may be available</a:t>
            </a:r>
          </a:p>
          <a:p>
            <a:endParaRPr lang="en-US" sz="3200" dirty="0"/>
          </a:p>
          <a:p>
            <a:endParaRPr lang="en-US" dirty="0"/>
          </a:p>
          <a:p>
            <a:endParaRPr lang="en-US" dirty="0"/>
          </a:p>
          <a:p>
            <a:endParaRPr lang="en-US" dirty="0"/>
          </a:p>
        </p:txBody>
      </p:sp>
    </p:spTree>
    <p:extLst>
      <p:ext uri="{BB962C8B-B14F-4D97-AF65-F5344CB8AC3E}">
        <p14:creationId xmlns:p14="http://schemas.microsoft.com/office/powerpoint/2010/main" val="1272084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2019 Priorities</a:t>
            </a:r>
          </a:p>
        </p:txBody>
      </p:sp>
      <p:sp>
        <p:nvSpPr>
          <p:cNvPr id="3" name="Content Placeholder 2"/>
          <p:cNvSpPr>
            <a:spLocks noGrp="1"/>
          </p:cNvSpPr>
          <p:nvPr>
            <p:ph idx="1"/>
          </p:nvPr>
        </p:nvSpPr>
        <p:spPr/>
        <p:txBody>
          <a:bodyPr/>
          <a:lstStyle/>
          <a:p>
            <a:r>
              <a:rPr lang="en-US" b="1" dirty="0"/>
              <a:t>CGMMV: </a:t>
            </a:r>
            <a:r>
              <a:rPr lang="en-US" dirty="0"/>
              <a:t> develop/implement joint APHIS/CDFA/industry response plan:</a:t>
            </a:r>
          </a:p>
          <a:p>
            <a:pPr lvl="1"/>
            <a:r>
              <a:rPr lang="en-US" dirty="0"/>
              <a:t>Seed testing; survey; outreach/education; regulatory response</a:t>
            </a:r>
          </a:p>
          <a:p>
            <a:r>
              <a:rPr lang="en-US" b="1" dirty="0"/>
              <a:t>NSHAPP</a:t>
            </a:r>
            <a:r>
              <a:rPr lang="en-US" dirty="0"/>
              <a:t>:  </a:t>
            </a:r>
          </a:p>
          <a:p>
            <a:pPr lvl="1"/>
            <a:r>
              <a:rPr lang="en-US" dirty="0"/>
              <a:t>Incorporate systems approach for importation of small seed lots</a:t>
            </a:r>
          </a:p>
          <a:p>
            <a:pPr lvl="1"/>
            <a:r>
              <a:rPr lang="en-US" dirty="0"/>
              <a:t>Resolve the sustainable funding need</a:t>
            </a:r>
          </a:p>
          <a:p>
            <a:r>
              <a:rPr lang="en-US" b="1" dirty="0" err="1"/>
              <a:t>ToBRFV</a:t>
            </a:r>
            <a:r>
              <a:rPr lang="en-US" b="1" dirty="0"/>
              <a:t>: </a:t>
            </a:r>
          </a:p>
          <a:p>
            <a:pPr lvl="1"/>
            <a:r>
              <a:rPr lang="en-US" dirty="0"/>
              <a:t>Identify research needs</a:t>
            </a:r>
          </a:p>
          <a:p>
            <a:pPr lvl="1"/>
            <a:r>
              <a:rPr lang="en-US" dirty="0"/>
              <a:t>Develop outreach materials</a:t>
            </a:r>
          </a:p>
          <a:p>
            <a:pPr lvl="1"/>
            <a:r>
              <a:rPr lang="en-US" dirty="0"/>
              <a:t>Work in partnership with SENASICA and others</a:t>
            </a:r>
          </a:p>
        </p:txBody>
      </p:sp>
    </p:spTree>
    <p:extLst>
      <p:ext uri="{BB962C8B-B14F-4D97-AF65-F5344CB8AC3E}">
        <p14:creationId xmlns:p14="http://schemas.microsoft.com/office/powerpoint/2010/main" val="430190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2019 Priorities</a:t>
            </a:r>
          </a:p>
        </p:txBody>
      </p:sp>
      <p:sp>
        <p:nvSpPr>
          <p:cNvPr id="3" name="Content Placeholder 2"/>
          <p:cNvSpPr>
            <a:spLocks noGrp="1"/>
          </p:cNvSpPr>
          <p:nvPr>
            <p:ph idx="1"/>
          </p:nvPr>
        </p:nvSpPr>
        <p:spPr/>
        <p:txBody>
          <a:bodyPr>
            <a:normAutofit/>
          </a:bodyPr>
          <a:lstStyle/>
          <a:p>
            <a:r>
              <a:rPr lang="en-US" sz="2800" dirty="0"/>
              <a:t>Systems approach activities/projects:</a:t>
            </a:r>
          </a:p>
          <a:p>
            <a:pPr lvl="1"/>
            <a:r>
              <a:rPr lang="en-US" dirty="0" err="1"/>
              <a:t>ReFreSH</a:t>
            </a:r>
            <a:r>
              <a:rPr lang="en-US" dirty="0"/>
              <a:t>, ISF SAWG, </a:t>
            </a:r>
          </a:p>
          <a:p>
            <a:pPr lvl="1"/>
            <a:r>
              <a:rPr lang="en-US" dirty="0"/>
              <a:t>Launch one or more pilots</a:t>
            </a:r>
          </a:p>
          <a:p>
            <a:r>
              <a:rPr lang="en-US" dirty="0"/>
              <a:t>One or more cross border and/or import/export workshops as needed</a:t>
            </a:r>
          </a:p>
        </p:txBody>
      </p:sp>
    </p:spTree>
    <p:extLst>
      <p:ext uri="{BB962C8B-B14F-4D97-AF65-F5344CB8AC3E}">
        <p14:creationId xmlns:p14="http://schemas.microsoft.com/office/powerpoint/2010/main" val="2384753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Priorities of the V&amp;O Section Board: Achievements and further actions</a:t>
            </a:r>
            <a:br>
              <a:rPr lang="en-GB" dirty="0" smtClean="0"/>
            </a:br>
            <a:r>
              <a:rPr lang="en-GB" dirty="0" smtClean="0"/>
              <a:t/>
            </a:r>
            <a:br>
              <a:rPr lang="en-GB" dirty="0" smtClean="0"/>
            </a:br>
            <a:r>
              <a:rPr lang="en-GB" sz="3200" dirty="0" smtClean="0">
                <a:solidFill>
                  <a:schemeClr val="bg1">
                    <a:lumMod val="50000"/>
                  </a:schemeClr>
                </a:solidFill>
              </a:rPr>
              <a:t>ASTA Emerging Issues WG (2. February 2019). Orlando, FL</a:t>
            </a:r>
            <a:endParaRPr lang="en-GB" dirty="0">
              <a:solidFill>
                <a:schemeClr val="bg1">
                  <a:lumMod val="50000"/>
                </a:schemeClr>
              </a:solidFill>
            </a:endParaRPr>
          </a:p>
        </p:txBody>
      </p:sp>
    </p:spTree>
    <p:extLst>
      <p:ext uri="{BB962C8B-B14F-4D97-AF65-F5344CB8AC3E}">
        <p14:creationId xmlns:p14="http://schemas.microsoft.com/office/powerpoint/2010/main" val="34201015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200" dirty="0">
                <a:solidFill>
                  <a:srgbClr val="019D53"/>
                </a:solidFill>
              </a:rPr>
              <a:t>Movement of vegetable seeds</a:t>
            </a:r>
          </a:p>
        </p:txBody>
      </p:sp>
      <p:sp>
        <p:nvSpPr>
          <p:cNvPr id="3" name="Content Placeholder 2"/>
          <p:cNvSpPr>
            <a:spLocks noGrp="1"/>
          </p:cNvSpPr>
          <p:nvPr>
            <p:ph idx="1"/>
          </p:nvPr>
        </p:nvSpPr>
        <p:spPr/>
        <p:txBody>
          <a:bodyPr>
            <a:normAutofit fontScale="62500" lnSpcReduction="20000"/>
          </a:bodyPr>
          <a:lstStyle/>
          <a:p>
            <a:r>
              <a:rPr lang="en-GB" altLang="en-US" sz="2836" b="1" dirty="0" smtClean="0"/>
              <a:t>Promoting </a:t>
            </a:r>
            <a:r>
              <a:rPr lang="en-GB" altLang="en-US" sz="2836" b="1" dirty="0"/>
              <a:t>and fostering harmonization of Disease Resistance Terminology (WG DRT</a:t>
            </a:r>
            <a:r>
              <a:rPr lang="en-GB" altLang="en-US" sz="2836" b="1" dirty="0" smtClean="0"/>
              <a:t>)</a:t>
            </a:r>
          </a:p>
          <a:p>
            <a:pPr marL="721678" lvl="1" indent="-432191"/>
            <a:r>
              <a:rPr lang="en-GB" altLang="en-US" sz="2646" dirty="0" smtClean="0">
                <a:solidFill>
                  <a:schemeClr val="tx1">
                    <a:lumMod val="95000"/>
                    <a:lumOff val="5000"/>
                  </a:schemeClr>
                </a:solidFill>
              </a:rPr>
              <a:t>Complete revision of the differential tables in progress</a:t>
            </a:r>
          </a:p>
          <a:p>
            <a:pPr marL="721678" lvl="1" indent="-432191"/>
            <a:r>
              <a:rPr lang="en-GB" altLang="en-US" sz="2646" dirty="0" smtClean="0">
                <a:solidFill>
                  <a:schemeClr val="tx1">
                    <a:lumMod val="95000"/>
                    <a:lumOff val="5000"/>
                  </a:schemeClr>
                </a:solidFill>
              </a:rPr>
              <a:t>Filling the gaps by developing new differential tables</a:t>
            </a:r>
          </a:p>
          <a:p>
            <a:pPr marL="721678" lvl="1" indent="-432191"/>
            <a:r>
              <a:rPr lang="en-GB" altLang="en-US" sz="2646" dirty="0" smtClean="0">
                <a:solidFill>
                  <a:schemeClr val="tx1">
                    <a:lumMod val="95000"/>
                    <a:lumOff val="5000"/>
                  </a:schemeClr>
                </a:solidFill>
              </a:rPr>
              <a:t>Adoption of a Guideline on how to nominate new strains and races</a:t>
            </a:r>
          </a:p>
          <a:p>
            <a:pPr marL="721678" lvl="1" indent="-432191"/>
            <a:endParaRPr lang="en-GB" altLang="en-US" sz="2646" dirty="0">
              <a:solidFill>
                <a:schemeClr val="tx1">
                  <a:lumMod val="95000"/>
                  <a:lumOff val="5000"/>
                </a:schemeClr>
              </a:solidFill>
            </a:endParaRPr>
          </a:p>
          <a:p>
            <a:r>
              <a:rPr lang="hu-HU" altLang="en-US" sz="2836" b="1" dirty="0"/>
              <a:t>Operating a</a:t>
            </a:r>
            <a:r>
              <a:rPr lang="en-GB" altLang="en-US" sz="2836" b="1" dirty="0"/>
              <a:t> Network to handle Market Access </a:t>
            </a:r>
            <a:r>
              <a:rPr lang="en-GB" altLang="en-US" sz="2836" b="1" dirty="0" smtClean="0"/>
              <a:t>Issues</a:t>
            </a:r>
          </a:p>
          <a:p>
            <a:pPr marL="721678" lvl="1" indent="-432191"/>
            <a:r>
              <a:rPr lang="en-GB" altLang="en-US" sz="2646" dirty="0" smtClean="0"/>
              <a:t>New case: Watermelon HS code classification misinterpretation causing import problem in India</a:t>
            </a:r>
          </a:p>
          <a:p>
            <a:pPr marL="721678" lvl="1" indent="-432191"/>
            <a:r>
              <a:rPr lang="en-GB" altLang="en-US" sz="2646" dirty="0" smtClean="0"/>
              <a:t>Opportunity to start a broader consultation to create separate classification for seeds (for sowing) in general</a:t>
            </a:r>
          </a:p>
          <a:p>
            <a:pPr marL="432191" indent="-432191">
              <a:buFont typeface="Arial" panose="020B0604020202020204" pitchFamily="34" charset="0"/>
              <a:buChar char="•"/>
            </a:pPr>
            <a:endParaRPr lang="en-GB" altLang="en-US" sz="2836" dirty="0" smtClean="0"/>
          </a:p>
          <a:p>
            <a:r>
              <a:rPr lang="en-GB" altLang="en-US" sz="2836" b="1" dirty="0" smtClean="0"/>
              <a:t>Working </a:t>
            </a:r>
            <a:r>
              <a:rPr lang="en-GB" altLang="en-US" sz="2836" b="1" dirty="0"/>
              <a:t>with ISTA to address the vegetable industry needs as regards seed testing methods and accreditation</a:t>
            </a:r>
            <a:r>
              <a:rPr lang="en-GB" altLang="en-US" sz="2836" b="1" dirty="0" smtClean="0"/>
              <a:t>.</a:t>
            </a:r>
          </a:p>
          <a:p>
            <a:pPr marL="746687" lvl="1" indent="-457200"/>
            <a:r>
              <a:rPr lang="en-GB" altLang="en-US" sz="2646" dirty="0" smtClean="0"/>
              <a:t>After many discussions concrete rule proposals are in progress</a:t>
            </a:r>
          </a:p>
          <a:p>
            <a:pPr marL="746687" lvl="1" indent="-457200"/>
            <a:r>
              <a:rPr lang="en-GB" altLang="en-US" sz="2646" dirty="0" smtClean="0"/>
              <a:t>Further work is needed to address long term objectives – process based testing</a:t>
            </a:r>
          </a:p>
          <a:p>
            <a:pPr marL="432191" indent="-432191">
              <a:buFont typeface="Arial" panose="020B0604020202020204" pitchFamily="34" charset="0"/>
              <a:buChar char="•"/>
            </a:pPr>
            <a:endParaRPr lang="en-GB" altLang="en-US" sz="2836" dirty="0" smtClean="0"/>
          </a:p>
          <a:p>
            <a:pPr marL="432191" indent="-432191">
              <a:buFont typeface="Arial" panose="020B0604020202020204" pitchFamily="34" charset="0"/>
              <a:buChar char="•"/>
            </a:pPr>
            <a:endParaRPr lang="en-GB" altLang="en-US" sz="2836" dirty="0"/>
          </a:p>
          <a:p>
            <a:endParaRPr lang="en-US" altLang="en-US" sz="2836" dirty="0">
              <a:solidFill>
                <a:srgbClr val="019D53"/>
              </a:solidFill>
            </a:endParaRPr>
          </a:p>
          <a:p>
            <a:endParaRPr lang="en-US" dirty="0">
              <a:solidFill>
                <a:srgbClr val="019D53"/>
              </a:solidFill>
            </a:endParaRPr>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39433417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200" dirty="0">
                <a:solidFill>
                  <a:srgbClr val="019D53"/>
                </a:solidFill>
              </a:rPr>
              <a:t>Movement of vegetable seeds</a:t>
            </a:r>
          </a:p>
        </p:txBody>
      </p:sp>
      <p:sp>
        <p:nvSpPr>
          <p:cNvPr id="3" name="Content Placeholder 2"/>
          <p:cNvSpPr>
            <a:spLocks noGrp="1"/>
          </p:cNvSpPr>
          <p:nvPr>
            <p:ph idx="1"/>
          </p:nvPr>
        </p:nvSpPr>
        <p:spPr>
          <a:xfrm>
            <a:off x="331618" y="1328203"/>
            <a:ext cx="8390215" cy="4186548"/>
          </a:xfrm>
        </p:spPr>
        <p:txBody>
          <a:bodyPr>
            <a:normAutofit/>
          </a:bodyPr>
          <a:lstStyle/>
          <a:p>
            <a:r>
              <a:rPr lang="en-GB" altLang="en-US" sz="2000" b="1" dirty="0"/>
              <a:t>Monitor and support the work of the WG Systems </a:t>
            </a:r>
            <a:r>
              <a:rPr lang="en-GB" altLang="en-US" sz="2000" b="1" dirty="0" smtClean="0"/>
              <a:t>Approach</a:t>
            </a:r>
          </a:p>
          <a:p>
            <a:r>
              <a:rPr lang="en-GB" altLang="en-US" sz="2000" b="1" dirty="0" smtClean="0"/>
              <a:t>AP </a:t>
            </a:r>
            <a:r>
              <a:rPr lang="en-GB" altLang="en-US" sz="2000" b="1" dirty="0"/>
              <a:t>in Vegetables – Industry communication and action plan</a:t>
            </a:r>
          </a:p>
          <a:p>
            <a:pPr marL="457200" indent="-457200">
              <a:buFont typeface="Arial" panose="020B0604020202020204" pitchFamily="34" charset="0"/>
              <a:buChar char="•"/>
            </a:pPr>
            <a:r>
              <a:rPr lang="en-GB" altLang="en-US" sz="2000" dirty="0"/>
              <a:t>Small WG </a:t>
            </a:r>
            <a:r>
              <a:rPr lang="en-GB" altLang="en-US" sz="2000" dirty="0" smtClean="0"/>
              <a:t>of quality </a:t>
            </a:r>
            <a:r>
              <a:rPr lang="en-GB" altLang="en-US" sz="2000" dirty="0"/>
              <a:t>management, communication and regulatory </a:t>
            </a:r>
            <a:r>
              <a:rPr lang="en-GB" altLang="en-US" sz="2000" dirty="0" smtClean="0"/>
              <a:t>experts </a:t>
            </a:r>
            <a:r>
              <a:rPr lang="en-GB" altLang="en-US" sz="2000" dirty="0"/>
              <a:t>will be being build to address the </a:t>
            </a:r>
            <a:r>
              <a:rPr lang="en-GB" altLang="en-US" sz="2000" dirty="0" smtClean="0"/>
              <a:t>topic</a:t>
            </a:r>
          </a:p>
          <a:p>
            <a:endParaRPr lang="en-GB" altLang="en-US" sz="2000" dirty="0"/>
          </a:p>
          <a:p>
            <a:r>
              <a:rPr lang="en-GB" altLang="en-US" sz="2800" dirty="0">
                <a:solidFill>
                  <a:srgbClr val="019D53"/>
                </a:solidFill>
              </a:rPr>
              <a:t>Intellectual Property rights</a:t>
            </a:r>
            <a:endParaRPr lang="en-GB" altLang="en-US" sz="2800" dirty="0"/>
          </a:p>
          <a:p>
            <a:r>
              <a:rPr lang="en-GB" altLang="en-US" sz="2000" b="1" dirty="0" smtClean="0"/>
              <a:t>Raising </a:t>
            </a:r>
            <a:r>
              <a:rPr lang="en-GB" altLang="en-US" sz="2000" b="1" dirty="0"/>
              <a:t>awareness of illegal vegetative propagation and IP infringement (WG Vegetable Seed Production, WG Illegal Seed Practices) </a:t>
            </a:r>
            <a:endParaRPr lang="en-GB" altLang="en-US" sz="2000" b="1" dirty="0" smtClean="0"/>
          </a:p>
          <a:p>
            <a:pPr marL="342900" indent="-342900">
              <a:buFont typeface="Arial" panose="020B0604020202020204" pitchFamily="34" charset="0"/>
              <a:buChar char="•"/>
            </a:pPr>
            <a:r>
              <a:rPr lang="en-GB" altLang="en-US" sz="2000" dirty="0" smtClean="0"/>
              <a:t>Possible expansion the scope of the Guideline Vegetable Seed Production Best Practices</a:t>
            </a:r>
            <a:endParaRPr lang="en-GB" altLang="en-US" sz="2000" dirty="0"/>
          </a:p>
          <a:p>
            <a:endParaRPr lang="en-GB" sz="2000" dirty="0">
              <a:solidFill>
                <a:srgbClr val="01AA59"/>
              </a:solidFill>
            </a:endParaRPr>
          </a:p>
          <a:p>
            <a:endParaRPr lang="en-GB" altLang="en-US" sz="2400" dirty="0">
              <a:solidFill>
                <a:srgbClr val="019D53"/>
              </a:solidFill>
            </a:endParaRPr>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40670401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solidFill>
                  <a:srgbClr val="01AA59"/>
                </a:solidFill>
              </a:rPr>
              <a:t>Engagement </a:t>
            </a:r>
            <a:endParaRPr lang="en-GB" dirty="0"/>
          </a:p>
        </p:txBody>
      </p:sp>
      <p:sp>
        <p:nvSpPr>
          <p:cNvPr id="3" name="Content Placeholder 2"/>
          <p:cNvSpPr>
            <a:spLocks noGrp="1"/>
          </p:cNvSpPr>
          <p:nvPr>
            <p:ph idx="1"/>
          </p:nvPr>
        </p:nvSpPr>
        <p:spPr>
          <a:xfrm>
            <a:off x="331618" y="1360860"/>
            <a:ext cx="8390215" cy="4186548"/>
          </a:xfrm>
        </p:spPr>
        <p:txBody>
          <a:bodyPr/>
          <a:lstStyle/>
          <a:p>
            <a:r>
              <a:rPr lang="en-GB" sz="2000" b="1" dirty="0" smtClean="0"/>
              <a:t>Building </a:t>
            </a:r>
            <a:r>
              <a:rPr lang="en-GB" sz="2000" b="1" dirty="0"/>
              <a:t>positive image of the vegetable seed industry - to maintain the license to operate -by using social media and other communication </a:t>
            </a:r>
            <a:r>
              <a:rPr lang="en-GB" sz="2000" b="1" dirty="0" smtClean="0"/>
              <a:t>tools</a:t>
            </a:r>
          </a:p>
          <a:p>
            <a:pPr marL="342900" indent="-342900">
              <a:buFont typeface="Arial" panose="020B0604020202020204" pitchFamily="34" charset="0"/>
              <a:buChar char="•"/>
            </a:pPr>
            <a:r>
              <a:rPr lang="en-GB" sz="2000" dirty="0" smtClean="0"/>
              <a:t>Under evaluation</a:t>
            </a:r>
          </a:p>
          <a:p>
            <a:r>
              <a:rPr lang="en-GB" sz="2000" b="1" dirty="0" smtClean="0"/>
              <a:t>Stimulate the fresh vegetable </a:t>
            </a:r>
            <a:r>
              <a:rPr lang="en-GB" sz="2000" b="1" dirty="0" err="1" smtClean="0"/>
              <a:t>consumtion</a:t>
            </a:r>
            <a:endParaRPr lang="en-GB" sz="2000" b="1" dirty="0" smtClean="0"/>
          </a:p>
          <a:p>
            <a:r>
              <a:rPr lang="en-GB" b="1" dirty="0" smtClean="0"/>
              <a:t> </a:t>
            </a:r>
            <a:endParaRPr lang="en-GB" b="1" dirty="0">
              <a:solidFill>
                <a:srgbClr val="01AA59"/>
              </a:solidFill>
            </a:endParaRPr>
          </a:p>
          <a:p>
            <a:r>
              <a:rPr lang="en-GB" sz="3200" dirty="0" smtClean="0">
                <a:solidFill>
                  <a:srgbClr val="00B050"/>
                </a:solidFill>
              </a:rPr>
              <a:t>Innovation</a:t>
            </a:r>
          </a:p>
          <a:p>
            <a:r>
              <a:rPr lang="en-GB" sz="2000" b="1" dirty="0" smtClean="0"/>
              <a:t>Contribution to the activity of WG PBI</a:t>
            </a:r>
          </a:p>
          <a:p>
            <a:pPr marL="342900" indent="-342900">
              <a:buFont typeface="Arial" panose="020B0604020202020204" pitchFamily="34" charset="0"/>
              <a:buChar char="•"/>
            </a:pPr>
            <a:r>
              <a:rPr lang="en-GB" sz="2000" dirty="0" smtClean="0"/>
              <a:t>Delegating more experts from the vegetable seed industry</a:t>
            </a:r>
          </a:p>
          <a:p>
            <a:endParaRPr lang="en-GB" sz="2800" dirty="0">
              <a:solidFill>
                <a:srgbClr val="00B050"/>
              </a:solidFill>
            </a:endParaRPr>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2583401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0870" y="1863422"/>
            <a:ext cx="7453537" cy="1905927"/>
          </a:xfrm>
        </p:spPr>
        <p:txBody>
          <a:bodyPr>
            <a:noAutofit/>
          </a:bodyPr>
          <a:lstStyle/>
          <a:p>
            <a:pPr algn="ctr">
              <a:lnSpc>
                <a:spcPct val="150000"/>
              </a:lnSpc>
            </a:pPr>
            <a:r>
              <a:rPr lang="en-US" sz="3025" b="1" dirty="0"/>
              <a:t>ISF guidelines on the nomination of novel plant pest races</a:t>
            </a:r>
            <a:endParaRPr lang="en-US" sz="3025" dirty="0"/>
          </a:p>
        </p:txBody>
      </p:sp>
      <p:sp>
        <p:nvSpPr>
          <p:cNvPr id="3" name="TextBox 2"/>
          <p:cNvSpPr txBox="1"/>
          <p:nvPr/>
        </p:nvSpPr>
        <p:spPr>
          <a:xfrm>
            <a:off x="1202593" y="3565138"/>
            <a:ext cx="5426678" cy="703269"/>
          </a:xfrm>
          <a:prstGeom prst="rect">
            <a:avLst/>
          </a:prstGeom>
          <a:noFill/>
        </p:spPr>
        <p:txBody>
          <a:bodyPr wrap="none" rtlCol="0">
            <a:spAutoFit/>
          </a:bodyPr>
          <a:lstStyle/>
          <a:p>
            <a:pPr defTabSz="986606"/>
            <a:r>
              <a:rPr lang="en-GB" sz="1985" dirty="0">
                <a:solidFill>
                  <a:prstClr val="black"/>
                </a:solidFill>
              </a:rPr>
              <a:t>ISF Working Group Disease Resistance Terminology</a:t>
            </a:r>
            <a:br>
              <a:rPr lang="en-GB" sz="1985" dirty="0">
                <a:solidFill>
                  <a:prstClr val="black"/>
                </a:solidFill>
              </a:rPr>
            </a:br>
            <a:endParaRPr lang="en-GB" sz="1985" dirty="0">
              <a:solidFill>
                <a:prstClr val="black"/>
              </a:solidFill>
            </a:endParaRPr>
          </a:p>
        </p:txBody>
      </p:sp>
    </p:spTree>
    <p:extLst>
      <p:ext uri="{BB962C8B-B14F-4D97-AF65-F5344CB8AC3E}">
        <p14:creationId xmlns:p14="http://schemas.microsoft.com/office/powerpoint/2010/main" val="12356077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0492" y="1318866"/>
            <a:ext cx="6891969" cy="4423982"/>
          </a:xfrm>
        </p:spPr>
        <p:txBody>
          <a:bodyPr>
            <a:normAutofit fontScale="92500" lnSpcReduction="10000"/>
          </a:bodyPr>
          <a:lstStyle/>
          <a:p>
            <a:r>
              <a:rPr lang="en-GB" sz="2269" b="1" u="sng" dirty="0"/>
              <a:t>Disease resistance </a:t>
            </a:r>
          </a:p>
          <a:p>
            <a:pPr marL="432191" indent="-432191">
              <a:buFont typeface="Wingdings" panose="05000000000000000000" pitchFamily="2" charset="2"/>
              <a:buChar char="§"/>
            </a:pPr>
            <a:r>
              <a:rPr lang="en-GB" sz="2269" dirty="0"/>
              <a:t>A major objective when breeding for new vegetable varieties.</a:t>
            </a:r>
          </a:p>
          <a:p>
            <a:pPr marL="432191" indent="-432191">
              <a:buFont typeface="Wingdings" panose="05000000000000000000" pitchFamily="2" charset="2"/>
              <a:buChar char="§"/>
            </a:pPr>
            <a:r>
              <a:rPr lang="en-GB" sz="2269" dirty="0"/>
              <a:t>Disease resistance needs to be carefully described. </a:t>
            </a:r>
          </a:p>
          <a:p>
            <a:pPr marL="432191" indent="-432191">
              <a:buFont typeface="Wingdings" panose="05000000000000000000" pitchFamily="2" charset="2"/>
              <a:buChar char="§"/>
            </a:pPr>
            <a:r>
              <a:rPr lang="en-GB" sz="2269" dirty="0"/>
              <a:t>One of the means of differentiating new varieties from those already on the market.</a:t>
            </a:r>
          </a:p>
          <a:p>
            <a:endParaRPr lang="en-GB" sz="2269" dirty="0"/>
          </a:p>
          <a:p>
            <a:r>
              <a:rPr lang="en-GB" sz="2269" b="1" u="sng" dirty="0"/>
              <a:t>Terminology with respect to disease resistance</a:t>
            </a:r>
          </a:p>
          <a:p>
            <a:pPr marL="432191" indent="-432191">
              <a:buFont typeface="Wingdings" panose="05000000000000000000" pitchFamily="2" charset="2"/>
              <a:buChar char="§"/>
            </a:pPr>
            <a:r>
              <a:rPr lang="en-GB" sz="2269" dirty="0"/>
              <a:t>Important to promote the international use of </a:t>
            </a:r>
            <a:r>
              <a:rPr lang="en-GB" sz="2269" u="sng" dirty="0"/>
              <a:t>consistent</a:t>
            </a:r>
            <a:r>
              <a:rPr lang="en-GB" sz="2269" dirty="0"/>
              <a:t> terminology.</a:t>
            </a:r>
          </a:p>
          <a:p>
            <a:pPr marL="432191" indent="-432191">
              <a:buFont typeface="Wingdings" panose="05000000000000000000" pitchFamily="2" charset="2"/>
              <a:buChar char="§"/>
            </a:pPr>
            <a:r>
              <a:rPr lang="en-GB" sz="2269" dirty="0"/>
              <a:t>Provide a </a:t>
            </a:r>
            <a:r>
              <a:rPr lang="en-GB" sz="2269" u="sng" dirty="0"/>
              <a:t>uniform</a:t>
            </a:r>
            <a:r>
              <a:rPr lang="en-GB" sz="2269" dirty="0"/>
              <a:t> message to the market to avoid customer confusion.</a:t>
            </a:r>
          </a:p>
          <a:p>
            <a:pPr marL="432191" indent="-432191">
              <a:buFont typeface="Wingdings" panose="05000000000000000000" pitchFamily="2" charset="2"/>
              <a:buChar char="§"/>
            </a:pPr>
            <a:r>
              <a:rPr lang="en-GB" sz="2269" dirty="0"/>
              <a:t>Avoidance of product liability and eventual claims.</a:t>
            </a:r>
          </a:p>
          <a:p>
            <a:endParaRPr lang="en-US" sz="2647" dirty="0"/>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58</a:t>
            </a:fld>
            <a:endParaRPr lang="en-US" dirty="0">
              <a:solidFill>
                <a:prstClr val="black">
                  <a:tint val="75000"/>
                </a:prstClr>
              </a:solidFill>
            </a:endParaRPr>
          </a:p>
        </p:txBody>
      </p:sp>
      <p:sp>
        <p:nvSpPr>
          <p:cNvPr id="6" name="Title 1"/>
          <p:cNvSpPr txBox="1">
            <a:spLocks/>
          </p:cNvSpPr>
          <p:nvPr/>
        </p:nvSpPr>
        <p:spPr>
          <a:xfrm>
            <a:off x="538922" y="297834"/>
            <a:ext cx="5666730" cy="680688"/>
          </a:xfrm>
          <a:prstGeom prst="rect">
            <a:avLst/>
          </a:prstGeom>
        </p:spPr>
        <p:txBody>
          <a:bodyPr vert="horz" lIns="98660" tIns="49330" rIns="98660" bIns="49330" rtlCol="0" anchor="ctr">
            <a:noAutofit/>
          </a:bodyPr>
          <a:lstStyle>
            <a:lvl1pPr algn="l" defTabSz="1043696" rtl="0" eaLnBrk="1" latinLnBrk="0" hangingPunct="1">
              <a:spcBef>
                <a:spcPct val="0"/>
              </a:spcBef>
              <a:buNone/>
              <a:defRPr sz="3700" kern="1200">
                <a:solidFill>
                  <a:schemeClr val="tx1"/>
                </a:solidFill>
                <a:latin typeface="+mj-lt"/>
                <a:ea typeface="+mj-ea"/>
                <a:cs typeface="+mj-cs"/>
              </a:defRPr>
            </a:lvl1pPr>
          </a:lstStyle>
          <a:p>
            <a:pPr>
              <a:lnSpc>
                <a:spcPct val="150000"/>
              </a:lnSpc>
            </a:pPr>
            <a:r>
              <a:rPr lang="en-US" sz="3403" dirty="0">
                <a:solidFill>
                  <a:prstClr val="black"/>
                </a:solidFill>
              </a:rPr>
              <a:t>Background and scope</a:t>
            </a:r>
          </a:p>
        </p:txBody>
      </p:sp>
    </p:spTree>
    <p:extLst>
      <p:ext uri="{BB962C8B-B14F-4D97-AF65-F5344CB8AC3E}">
        <p14:creationId xmlns:p14="http://schemas.microsoft.com/office/powerpoint/2010/main" val="387828082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59</a:t>
            </a:fld>
            <a:endParaRPr lang="en-US" dirty="0">
              <a:solidFill>
                <a:prstClr val="black">
                  <a:tint val="75000"/>
                </a:prstClr>
              </a:solidFill>
            </a:endParaRPr>
          </a:p>
        </p:txBody>
      </p:sp>
      <p:sp>
        <p:nvSpPr>
          <p:cNvPr id="5" name="Content Placeholder 2"/>
          <p:cNvSpPr>
            <a:spLocks noGrp="1"/>
          </p:cNvSpPr>
          <p:nvPr>
            <p:ph idx="1"/>
          </p:nvPr>
        </p:nvSpPr>
        <p:spPr>
          <a:xfrm>
            <a:off x="1091062" y="1114663"/>
            <a:ext cx="6891203" cy="4628681"/>
          </a:xfrm>
        </p:spPr>
        <p:txBody>
          <a:bodyPr>
            <a:noAutofit/>
          </a:bodyPr>
          <a:lstStyle/>
          <a:p>
            <a:pPr>
              <a:lnSpc>
                <a:spcPts val="3309"/>
              </a:lnSpc>
              <a:spcBef>
                <a:spcPts val="0"/>
              </a:spcBef>
              <a:tabLst>
                <a:tab pos="7374262" algn="r"/>
              </a:tabLst>
            </a:pPr>
            <a:r>
              <a:rPr lang="en-GB" sz="2269" b="1" u="sng" dirty="0"/>
              <a:t>International position on DR terminology and concepts</a:t>
            </a:r>
            <a:endParaRPr lang="en-GB" sz="2269" b="1" dirty="0"/>
          </a:p>
          <a:p>
            <a:pPr>
              <a:lnSpc>
                <a:spcPts val="3309"/>
              </a:lnSpc>
              <a:spcBef>
                <a:spcPts val="0"/>
              </a:spcBef>
              <a:tabLst>
                <a:tab pos="7374262" algn="r"/>
              </a:tabLst>
            </a:pPr>
            <a:r>
              <a:rPr lang="en-GB" sz="2269" i="1" dirty="0"/>
              <a:t>The vegetable seed industry’s Position Paper on the definition of the terms describing the reaction of plants to </a:t>
            </a:r>
            <a:r>
              <a:rPr lang="en-GB" sz="2269" i="1" dirty="0" smtClean="0"/>
              <a:t>pests.</a:t>
            </a:r>
            <a:r>
              <a:rPr lang="en-GB" sz="2269" dirty="0"/>
              <a:t>	</a:t>
            </a:r>
            <a:endParaRPr lang="en-GB" sz="2269" dirty="0">
              <a:solidFill>
                <a:srgbClr val="C00000"/>
              </a:solidFill>
            </a:endParaRPr>
          </a:p>
          <a:p>
            <a:pPr marL="324143" indent="-324143">
              <a:lnSpc>
                <a:spcPts val="3309"/>
              </a:lnSpc>
              <a:spcBef>
                <a:spcPts val="0"/>
              </a:spcBef>
              <a:buFont typeface="Wingdings" panose="05000000000000000000" pitchFamily="2" charset="2"/>
              <a:buChar char="§"/>
              <a:tabLst>
                <a:tab pos="7374262" algn="r"/>
              </a:tabLst>
            </a:pPr>
            <a:r>
              <a:rPr lang="en-GB" sz="2269" dirty="0"/>
              <a:t>Definitions for </a:t>
            </a:r>
            <a:r>
              <a:rPr lang="en-GB" sz="2269" b="1" dirty="0"/>
              <a:t>immunity</a:t>
            </a:r>
            <a:r>
              <a:rPr lang="en-GB" sz="2269" dirty="0"/>
              <a:t>, </a:t>
            </a:r>
            <a:r>
              <a:rPr lang="en-GB" sz="2269" b="1" dirty="0"/>
              <a:t>resistance</a:t>
            </a:r>
            <a:r>
              <a:rPr lang="en-GB" sz="2269" dirty="0"/>
              <a:t> and </a:t>
            </a:r>
            <a:r>
              <a:rPr lang="en-GB" sz="2269" b="1" dirty="0" smtClean="0"/>
              <a:t>susceptibility</a:t>
            </a:r>
            <a:endParaRPr lang="en-GB" sz="2269" dirty="0"/>
          </a:p>
          <a:p>
            <a:pPr marL="324143" indent="-324143">
              <a:lnSpc>
                <a:spcPts val="3309"/>
              </a:lnSpc>
              <a:spcBef>
                <a:spcPts val="0"/>
              </a:spcBef>
              <a:buFont typeface="Wingdings" panose="05000000000000000000" pitchFamily="2" charset="2"/>
              <a:buChar char="§"/>
              <a:tabLst>
                <a:tab pos="7374262" algn="r"/>
              </a:tabLst>
            </a:pPr>
            <a:r>
              <a:rPr lang="en-GB" sz="2269" dirty="0"/>
              <a:t>Two levels of resistance described, </a:t>
            </a:r>
            <a:r>
              <a:rPr lang="en-GB" sz="2269" b="1" dirty="0">
                <a:solidFill>
                  <a:prstClr val="black"/>
                </a:solidFill>
              </a:rPr>
              <a:t>high</a:t>
            </a:r>
            <a:r>
              <a:rPr lang="en-GB" sz="2269" dirty="0">
                <a:solidFill>
                  <a:prstClr val="black"/>
                </a:solidFill>
              </a:rPr>
              <a:t> and</a:t>
            </a:r>
            <a:r>
              <a:rPr lang="en-GB" sz="2269" b="1" dirty="0">
                <a:solidFill>
                  <a:prstClr val="black"/>
                </a:solidFill>
              </a:rPr>
              <a:t> intermediate</a:t>
            </a:r>
            <a:r>
              <a:rPr lang="en-GB" sz="2269" dirty="0">
                <a:solidFill>
                  <a:prstClr val="black"/>
                </a:solidFill>
              </a:rPr>
              <a:t> (2005)</a:t>
            </a:r>
            <a:endParaRPr lang="en-GB" sz="2269" dirty="0"/>
          </a:p>
          <a:p>
            <a:pPr>
              <a:lnSpc>
                <a:spcPts val="3309"/>
              </a:lnSpc>
              <a:spcBef>
                <a:spcPts val="0"/>
              </a:spcBef>
              <a:tabLst>
                <a:tab pos="7374262" algn="r"/>
              </a:tabLst>
            </a:pPr>
            <a:r>
              <a:rPr lang="en-GB" sz="2269" b="1" u="sng" dirty="0" smtClean="0">
                <a:solidFill>
                  <a:prstClr val="black"/>
                </a:solidFill>
              </a:rPr>
              <a:t>Disease </a:t>
            </a:r>
            <a:r>
              <a:rPr lang="en-GB" sz="2269" b="1" u="sng" dirty="0">
                <a:solidFill>
                  <a:prstClr val="black"/>
                </a:solidFill>
              </a:rPr>
              <a:t>resistance nomenclature (codes)</a:t>
            </a:r>
            <a:r>
              <a:rPr lang="en-GB" sz="2269" dirty="0">
                <a:solidFill>
                  <a:prstClr val="black"/>
                </a:solidFill>
              </a:rPr>
              <a:t>	</a:t>
            </a:r>
          </a:p>
          <a:p>
            <a:pPr marL="324143" indent="-324143">
              <a:lnSpc>
                <a:spcPts val="3309"/>
              </a:lnSpc>
              <a:spcBef>
                <a:spcPts val="0"/>
              </a:spcBef>
              <a:buFont typeface="Wingdings" panose="05000000000000000000" pitchFamily="2" charset="2"/>
              <a:buChar char="§"/>
              <a:tabLst>
                <a:tab pos="7374262" algn="r"/>
              </a:tabLst>
            </a:pPr>
            <a:r>
              <a:rPr lang="en-GB" sz="2269" dirty="0">
                <a:solidFill>
                  <a:prstClr val="black"/>
                </a:solidFill>
              </a:rPr>
              <a:t>Definition of nomenclature as applied to known pathogens to which companies may claim resistance </a:t>
            </a:r>
            <a:endParaRPr lang="en-GB" sz="2269" dirty="0" smtClean="0">
              <a:solidFill>
                <a:prstClr val="black"/>
              </a:solidFill>
            </a:endParaRPr>
          </a:p>
          <a:p>
            <a:pPr marL="324143" indent="-324143">
              <a:lnSpc>
                <a:spcPts val="3309"/>
              </a:lnSpc>
              <a:spcBef>
                <a:spcPts val="0"/>
              </a:spcBef>
              <a:buFont typeface="Wingdings" panose="05000000000000000000" pitchFamily="2" charset="2"/>
              <a:buChar char="§"/>
              <a:tabLst>
                <a:tab pos="7374262" algn="r"/>
              </a:tabLst>
            </a:pPr>
            <a:r>
              <a:rPr lang="en-GB" sz="2269" b="1" u="sng" dirty="0" smtClean="0"/>
              <a:t>The </a:t>
            </a:r>
            <a:r>
              <a:rPr lang="en-GB" sz="2269" b="1" u="sng" dirty="0"/>
              <a:t>identification of races/strains</a:t>
            </a:r>
          </a:p>
          <a:p>
            <a:pPr marL="324143" indent="-324143">
              <a:lnSpc>
                <a:spcPts val="3309"/>
              </a:lnSpc>
              <a:spcBef>
                <a:spcPts val="0"/>
              </a:spcBef>
              <a:buFont typeface="Wingdings" panose="05000000000000000000" pitchFamily="2" charset="2"/>
              <a:buChar char="§"/>
            </a:pPr>
            <a:r>
              <a:rPr lang="en-GB" sz="2269" dirty="0"/>
              <a:t>Strain identification using differential host </a:t>
            </a:r>
            <a:r>
              <a:rPr lang="en-GB" sz="2269" dirty="0" smtClean="0"/>
              <a:t>sets</a:t>
            </a:r>
            <a:endParaRPr lang="en-GB" sz="2269" dirty="0"/>
          </a:p>
        </p:txBody>
      </p:sp>
      <p:sp>
        <p:nvSpPr>
          <p:cNvPr id="6" name="Title 1"/>
          <p:cNvSpPr txBox="1">
            <a:spLocks/>
          </p:cNvSpPr>
          <p:nvPr/>
        </p:nvSpPr>
        <p:spPr>
          <a:xfrm>
            <a:off x="538922" y="285425"/>
            <a:ext cx="5666730" cy="680688"/>
          </a:xfrm>
          <a:prstGeom prst="rect">
            <a:avLst/>
          </a:prstGeom>
        </p:spPr>
        <p:txBody>
          <a:bodyPr vert="horz" lIns="98660" tIns="49330" rIns="98660" bIns="49330" rtlCol="0" anchor="ctr">
            <a:noAutofit/>
          </a:bodyPr>
          <a:lstStyle>
            <a:lvl1pPr algn="l" defTabSz="1043696" rtl="0" eaLnBrk="1" latinLnBrk="0" hangingPunct="1">
              <a:spcBef>
                <a:spcPct val="0"/>
              </a:spcBef>
              <a:buNone/>
              <a:defRPr sz="3700" kern="1200">
                <a:solidFill>
                  <a:schemeClr val="tx1"/>
                </a:solidFill>
                <a:latin typeface="+mj-lt"/>
                <a:ea typeface="+mj-ea"/>
                <a:cs typeface="+mj-cs"/>
              </a:defRPr>
            </a:lvl1pPr>
          </a:lstStyle>
          <a:p>
            <a:pPr>
              <a:lnSpc>
                <a:spcPct val="150000"/>
              </a:lnSpc>
            </a:pPr>
            <a:r>
              <a:rPr lang="en-US" sz="3403" dirty="0">
                <a:solidFill>
                  <a:prstClr val="black"/>
                </a:solidFill>
              </a:rPr>
              <a:t>Tasks of the Working Group</a:t>
            </a:r>
            <a:endParaRPr lang="en-US" sz="3403" i="1" dirty="0">
              <a:solidFill>
                <a:prstClr val="black"/>
              </a:solidFill>
            </a:endParaRPr>
          </a:p>
        </p:txBody>
      </p:sp>
    </p:spTree>
    <p:extLst>
      <p:ext uri="{BB962C8B-B14F-4D97-AF65-F5344CB8AC3E}">
        <p14:creationId xmlns:p14="http://schemas.microsoft.com/office/powerpoint/2010/main" val="3036586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Future Agreements</a:t>
            </a:r>
            <a:endParaRPr lang="en-US" b="1"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US-Japan Free Trade Agreement</a:t>
            </a:r>
            <a:br>
              <a:rPr lang="en-US" dirty="0" smtClean="0"/>
            </a:br>
            <a:endParaRPr lang="en-US" dirty="0" smtClean="0"/>
          </a:p>
          <a:p>
            <a:r>
              <a:rPr lang="en-US" dirty="0" smtClean="0"/>
              <a:t>US-EU Free Trade Agreement</a:t>
            </a:r>
            <a:br>
              <a:rPr lang="en-US" dirty="0" smtClean="0"/>
            </a:br>
            <a:endParaRPr lang="en-US" dirty="0" smtClean="0"/>
          </a:p>
          <a:p>
            <a:r>
              <a:rPr lang="en-US" dirty="0" smtClean="0"/>
              <a:t>US-UK (post-Brexit) Agreement</a:t>
            </a:r>
          </a:p>
        </p:txBody>
      </p:sp>
    </p:spTree>
    <p:extLst>
      <p:ext uri="{BB962C8B-B14F-4D97-AF65-F5344CB8AC3E}">
        <p14:creationId xmlns:p14="http://schemas.microsoft.com/office/powerpoint/2010/main" val="203206665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9975" y="2544106"/>
            <a:ext cx="7810805" cy="576064"/>
          </a:xfrm>
        </p:spPr>
        <p:txBody>
          <a:bodyPr>
            <a:normAutofit fontScale="90000"/>
          </a:bodyPr>
          <a:lstStyle/>
          <a:p>
            <a:pPr algn="ctr"/>
            <a:r>
              <a:rPr lang="en-US" b="1" dirty="0"/>
              <a:t>ISF guidelines on the nomination of novel plant pest </a:t>
            </a:r>
            <a:r>
              <a:rPr lang="en-US" b="1" dirty="0" smtClean="0"/>
              <a:t>races</a:t>
            </a:r>
            <a:endParaRPr lang="en-GB" dirty="0"/>
          </a:p>
        </p:txBody>
      </p:sp>
    </p:spTree>
    <p:extLst>
      <p:ext uri="{BB962C8B-B14F-4D97-AF65-F5344CB8AC3E}">
        <p14:creationId xmlns:p14="http://schemas.microsoft.com/office/powerpoint/2010/main" val="1750252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Background</a:t>
            </a:r>
            <a:endParaRPr lang="en-GB" dirty="0"/>
          </a:p>
        </p:txBody>
      </p:sp>
      <p:sp>
        <p:nvSpPr>
          <p:cNvPr id="3" name="Content Placeholder 2"/>
          <p:cNvSpPr>
            <a:spLocks noGrp="1"/>
          </p:cNvSpPr>
          <p:nvPr>
            <p:ph idx="1"/>
          </p:nvPr>
        </p:nvSpPr>
        <p:spPr/>
        <p:txBody>
          <a:bodyPr/>
          <a:lstStyle/>
          <a:p>
            <a:pPr marL="324143" indent="-324143">
              <a:buFont typeface="Arial" panose="020B0604020202020204" pitchFamily="34" charset="0"/>
              <a:buChar char="•"/>
            </a:pPr>
            <a:r>
              <a:rPr lang="en-US" dirty="0"/>
              <a:t>Accurate characterization and nomination of novel plant pests is of high importance to all seed industry </a:t>
            </a:r>
            <a:r>
              <a:rPr lang="en-US" dirty="0" smtClean="0"/>
              <a:t>stakeholders</a:t>
            </a:r>
            <a:endParaRPr lang="en-GB" dirty="0" smtClean="0"/>
          </a:p>
          <a:p>
            <a:pPr marL="324143" indent="-324143">
              <a:buFont typeface="Arial" panose="020B0604020202020204" pitchFamily="34" charset="0"/>
              <a:buChar char="•"/>
            </a:pPr>
            <a:r>
              <a:rPr lang="en-GB" dirty="0"/>
              <a:t>These stakeholders </a:t>
            </a:r>
            <a:r>
              <a:rPr lang="en-GB" dirty="0" smtClean="0"/>
              <a:t>should rely </a:t>
            </a:r>
            <a:r>
              <a:rPr lang="en-GB" dirty="0"/>
              <a:t>on </a:t>
            </a:r>
            <a:r>
              <a:rPr lang="en-GB" dirty="0" smtClean="0"/>
              <a:t>credible information </a:t>
            </a:r>
            <a:r>
              <a:rPr lang="en-GB" dirty="0"/>
              <a:t>for the development of new varieties, resistances claims, suitable crop or variety selection</a:t>
            </a:r>
          </a:p>
          <a:p>
            <a:pPr marL="324143" indent="-324143">
              <a:buFont typeface="Arial" panose="020B0604020202020204" pitchFamily="34" charset="0"/>
              <a:buChar char="•"/>
            </a:pPr>
            <a:r>
              <a:rPr lang="en-GB" dirty="0" smtClean="0"/>
              <a:t>To </a:t>
            </a:r>
            <a:r>
              <a:rPr lang="en-GB" dirty="0"/>
              <a:t>support the decision process associated with the nomination of novel races WG </a:t>
            </a:r>
            <a:r>
              <a:rPr lang="en-GB" dirty="0" smtClean="0"/>
              <a:t>DRT </a:t>
            </a:r>
            <a:r>
              <a:rPr lang="en-GB" dirty="0"/>
              <a:t>has formulated </a:t>
            </a:r>
            <a:r>
              <a:rPr lang="en-GB" dirty="0" smtClean="0"/>
              <a:t>a guideline with a set of recommendations and minimum criteria</a:t>
            </a:r>
          </a:p>
          <a:p>
            <a:pPr marL="324143" indent="-324143">
              <a:buFont typeface="Arial" panose="020B0604020202020204" pitchFamily="34" charset="0"/>
              <a:buChar char="•"/>
            </a:pPr>
            <a:endParaRPr lang="en-GB" dirty="0"/>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61</a:t>
            </a:fld>
            <a:endParaRPr lang="en-US" dirty="0">
              <a:solidFill>
                <a:prstClr val="black">
                  <a:tint val="75000"/>
                </a:prstClr>
              </a:solidFill>
            </a:endParaRPr>
          </a:p>
        </p:txBody>
      </p:sp>
    </p:spTree>
    <p:extLst>
      <p:ext uri="{BB962C8B-B14F-4D97-AF65-F5344CB8AC3E}">
        <p14:creationId xmlns:p14="http://schemas.microsoft.com/office/powerpoint/2010/main" val="155202724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Nomination guidelines</a:t>
            </a:r>
          </a:p>
        </p:txBody>
      </p:sp>
      <p:sp>
        <p:nvSpPr>
          <p:cNvPr id="3" name="Content Placeholder 2"/>
          <p:cNvSpPr>
            <a:spLocks noGrp="1"/>
          </p:cNvSpPr>
          <p:nvPr>
            <p:ph idx="1"/>
          </p:nvPr>
        </p:nvSpPr>
        <p:spPr>
          <a:xfrm>
            <a:off x="539730" y="1318870"/>
            <a:ext cx="7963246" cy="4560611"/>
          </a:xfrm>
        </p:spPr>
        <p:txBody>
          <a:bodyPr>
            <a:normAutofit fontScale="77500" lnSpcReduction="20000"/>
          </a:bodyPr>
          <a:lstStyle/>
          <a:p>
            <a:pPr>
              <a:spcAft>
                <a:spcPts val="567"/>
              </a:spcAft>
              <a:tabLst>
                <a:tab pos="252112" algn="l"/>
              </a:tabLst>
            </a:pPr>
            <a:r>
              <a:rPr lang="en-GB" dirty="0"/>
              <a:t>1. The </a:t>
            </a:r>
            <a:r>
              <a:rPr lang="en-GB" dirty="0" smtClean="0"/>
              <a:t>resistance-breaking </a:t>
            </a:r>
            <a:r>
              <a:rPr lang="en-GB" dirty="0"/>
              <a:t>event observed on the pest-host interaction should </a:t>
            </a:r>
            <a:r>
              <a:rPr lang="en-GB" dirty="0" smtClean="0"/>
              <a:t>be </a:t>
            </a:r>
            <a:r>
              <a:rPr lang="en-GB" dirty="0"/>
              <a:t>novel.</a:t>
            </a:r>
          </a:p>
          <a:p>
            <a:pPr>
              <a:spcAft>
                <a:spcPts val="567"/>
              </a:spcAft>
              <a:tabLst>
                <a:tab pos="252112" algn="l"/>
              </a:tabLst>
            </a:pPr>
            <a:r>
              <a:rPr lang="en-GB" dirty="0" smtClean="0"/>
              <a:t>2</a:t>
            </a:r>
            <a:r>
              <a:rPr lang="en-GB" dirty="0"/>
              <a:t>. The </a:t>
            </a:r>
            <a:r>
              <a:rPr lang="en-GB" dirty="0" smtClean="0"/>
              <a:t>resistance-breaking </a:t>
            </a:r>
            <a:r>
              <a:rPr lang="en-GB" dirty="0"/>
              <a:t>event should </a:t>
            </a:r>
            <a:r>
              <a:rPr lang="en-GB" dirty="0" smtClean="0"/>
              <a:t>fulfil </a:t>
            </a:r>
            <a:r>
              <a:rPr lang="en-GB" dirty="0"/>
              <a:t>at least two of the </a:t>
            </a:r>
            <a:r>
              <a:rPr lang="en-GB" dirty="0" smtClean="0"/>
              <a:t>three conditions </a:t>
            </a:r>
            <a:r>
              <a:rPr lang="en-GB" dirty="0"/>
              <a:t>below</a:t>
            </a:r>
            <a:r>
              <a:rPr lang="en-GB" dirty="0" smtClean="0"/>
              <a:t>:</a:t>
            </a:r>
          </a:p>
          <a:p>
            <a:pPr>
              <a:spcAft>
                <a:spcPts val="567"/>
              </a:spcAft>
              <a:tabLst>
                <a:tab pos="252112" algn="l"/>
              </a:tabLst>
            </a:pPr>
            <a:r>
              <a:rPr lang="en-GB" dirty="0" smtClean="0"/>
              <a:t>	2.1</a:t>
            </a:r>
            <a:r>
              <a:rPr lang="en-GB" dirty="0"/>
              <a:t>. The pest should have </a:t>
            </a:r>
            <a:r>
              <a:rPr lang="en-GB" b="1" dirty="0"/>
              <a:t>caused significant economic damage </a:t>
            </a:r>
            <a:r>
              <a:rPr lang="en-GB" dirty="0"/>
              <a:t>at least once.</a:t>
            </a:r>
          </a:p>
          <a:p>
            <a:pPr>
              <a:spcAft>
                <a:spcPts val="567"/>
              </a:spcAft>
              <a:tabLst>
                <a:tab pos="252112" algn="l"/>
                <a:tab pos="675299" algn="l"/>
              </a:tabLst>
            </a:pPr>
            <a:r>
              <a:rPr lang="en-GB" dirty="0" smtClean="0"/>
              <a:t>	2.2</a:t>
            </a:r>
            <a:r>
              <a:rPr lang="en-GB" dirty="0"/>
              <a:t>. </a:t>
            </a:r>
            <a:r>
              <a:rPr lang="en-GB" b="1" dirty="0"/>
              <a:t>The geographical extent </a:t>
            </a:r>
            <a:r>
              <a:rPr lang="en-GB" dirty="0"/>
              <a:t>of this event should be of </a:t>
            </a:r>
            <a:r>
              <a:rPr lang="en-GB" b="1" dirty="0"/>
              <a:t>significance</a:t>
            </a:r>
            <a:r>
              <a:rPr lang="en-GB" dirty="0"/>
              <a:t>. Preferably it should have </a:t>
            </a:r>
            <a:r>
              <a:rPr lang="en-GB" dirty="0" smtClean="0"/>
              <a:t>		been observed </a:t>
            </a:r>
            <a:r>
              <a:rPr lang="en-GB" dirty="0"/>
              <a:t>in multiple geographical locations (several countries, regions or states).</a:t>
            </a:r>
          </a:p>
          <a:p>
            <a:pPr>
              <a:spcAft>
                <a:spcPts val="567"/>
              </a:spcAft>
              <a:tabLst>
                <a:tab pos="252112" algn="l"/>
                <a:tab pos="675299" algn="l"/>
              </a:tabLst>
            </a:pPr>
            <a:r>
              <a:rPr lang="en-GB" dirty="0" smtClean="0"/>
              <a:t>	2.3</a:t>
            </a:r>
            <a:r>
              <a:rPr lang="en-GB" dirty="0"/>
              <a:t>. The event should be </a:t>
            </a:r>
            <a:r>
              <a:rPr lang="en-GB" b="1" dirty="0"/>
              <a:t>recurrent in time</a:t>
            </a:r>
            <a:r>
              <a:rPr lang="en-GB" dirty="0"/>
              <a:t> having been observed over </a:t>
            </a:r>
            <a:r>
              <a:rPr lang="en-GB" b="1" dirty="0"/>
              <a:t>multiple growing </a:t>
            </a:r>
            <a:r>
              <a:rPr lang="en-GB" dirty="0"/>
              <a:t>seasons </a:t>
            </a:r>
            <a:r>
              <a:rPr lang="en-GB" dirty="0" smtClean="0"/>
              <a:t>		and/or </a:t>
            </a:r>
            <a:r>
              <a:rPr lang="en-GB" dirty="0"/>
              <a:t>years.</a:t>
            </a:r>
          </a:p>
          <a:p>
            <a:pPr>
              <a:spcAft>
                <a:spcPts val="567"/>
              </a:spcAft>
              <a:tabLst>
                <a:tab pos="252112" algn="l"/>
              </a:tabLst>
            </a:pPr>
            <a:r>
              <a:rPr lang="en-GB" dirty="0" smtClean="0"/>
              <a:t>3</a:t>
            </a:r>
            <a:r>
              <a:rPr lang="en-GB" dirty="0"/>
              <a:t>. A </a:t>
            </a:r>
            <a:r>
              <a:rPr lang="en-GB" b="1" dirty="0"/>
              <a:t>stable isolate must be available </a:t>
            </a:r>
            <a:r>
              <a:rPr lang="en-GB" dirty="0"/>
              <a:t>and established as reference material.</a:t>
            </a:r>
          </a:p>
          <a:p>
            <a:pPr>
              <a:spcAft>
                <a:spcPts val="567"/>
              </a:spcAft>
              <a:tabLst>
                <a:tab pos="252112" algn="l"/>
              </a:tabLst>
            </a:pPr>
            <a:r>
              <a:rPr lang="en-GB" dirty="0" smtClean="0"/>
              <a:t>4</a:t>
            </a:r>
            <a:r>
              <a:rPr lang="en-GB" dirty="0"/>
              <a:t>. Using the reference isolate, the characteristic of </a:t>
            </a:r>
            <a:r>
              <a:rPr lang="en-GB" b="1" dirty="0"/>
              <a:t>the event must be reproducible in a controlled </a:t>
            </a:r>
            <a:r>
              <a:rPr lang="en-GB" b="1" dirty="0" smtClean="0"/>
              <a:t>	disease </a:t>
            </a:r>
            <a:r>
              <a:rPr lang="en-GB" b="1" dirty="0"/>
              <a:t>test </a:t>
            </a:r>
            <a:r>
              <a:rPr lang="en-GB" dirty="0"/>
              <a:t>(e.g. growth room, growth chamber, isolated greenhouse).</a:t>
            </a:r>
          </a:p>
          <a:p>
            <a:pPr>
              <a:spcAft>
                <a:spcPts val="567"/>
              </a:spcAft>
              <a:tabLst>
                <a:tab pos="252112" algn="l"/>
              </a:tabLst>
            </a:pPr>
            <a:r>
              <a:rPr lang="en-GB" dirty="0" smtClean="0"/>
              <a:t>5</a:t>
            </a:r>
            <a:r>
              <a:rPr lang="en-GB" dirty="0"/>
              <a:t>. </a:t>
            </a:r>
            <a:r>
              <a:rPr lang="en-GB" b="1" dirty="0"/>
              <a:t>Nomination of a new race </a:t>
            </a:r>
            <a:r>
              <a:rPr lang="en-GB" b="1" dirty="0" smtClean="0"/>
              <a:t>cannot </a:t>
            </a:r>
            <a:r>
              <a:rPr lang="en-GB" b="1" dirty="0"/>
              <a:t>be done by a single stakeholder</a:t>
            </a:r>
            <a:r>
              <a:rPr lang="en-GB" dirty="0"/>
              <a:t>. The novelty of a </a:t>
            </a:r>
            <a:r>
              <a:rPr lang="en-GB" dirty="0" smtClean="0"/>
              <a:t>race  </a:t>
            </a:r>
            <a:r>
              <a:rPr lang="en-GB" dirty="0"/>
              <a:t>should </a:t>
            </a:r>
            <a:r>
              <a:rPr lang="en-GB" dirty="0" smtClean="0"/>
              <a:t>	be </a:t>
            </a:r>
            <a:r>
              <a:rPr lang="en-GB" dirty="0"/>
              <a:t>validated by at least one additional, but preferentially several independent stakeholders.</a:t>
            </a:r>
          </a:p>
          <a:p>
            <a:pPr>
              <a:tabLst>
                <a:tab pos="252112" algn="l"/>
              </a:tabLst>
            </a:pPr>
            <a:endParaRPr lang="en-GB" dirty="0"/>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62</a:t>
            </a:fld>
            <a:endParaRPr lang="en-US" dirty="0">
              <a:solidFill>
                <a:prstClr val="black">
                  <a:tint val="75000"/>
                </a:prstClr>
              </a:solidFill>
            </a:endParaRPr>
          </a:p>
        </p:txBody>
      </p:sp>
    </p:spTree>
    <p:extLst>
      <p:ext uri="{BB962C8B-B14F-4D97-AF65-F5344CB8AC3E}">
        <p14:creationId xmlns:p14="http://schemas.microsoft.com/office/powerpoint/2010/main" val="333666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Race naming </a:t>
            </a:r>
            <a:r>
              <a:rPr lang="en-US" dirty="0" smtClean="0"/>
              <a:t>recommendations</a:t>
            </a:r>
            <a:endParaRPr lang="en-GB" dirty="0"/>
          </a:p>
        </p:txBody>
      </p:sp>
      <p:sp>
        <p:nvSpPr>
          <p:cNvPr id="3" name="Content Placeholder 2"/>
          <p:cNvSpPr>
            <a:spLocks noGrp="1"/>
          </p:cNvSpPr>
          <p:nvPr>
            <p:ph idx="1"/>
          </p:nvPr>
        </p:nvSpPr>
        <p:spPr>
          <a:xfrm>
            <a:off x="539730" y="1556793"/>
            <a:ext cx="7963246" cy="3846204"/>
          </a:xfrm>
        </p:spPr>
        <p:txBody>
          <a:bodyPr>
            <a:normAutofit fontScale="85000" lnSpcReduction="10000"/>
          </a:bodyPr>
          <a:lstStyle/>
          <a:p>
            <a:pPr>
              <a:tabLst>
                <a:tab pos="423187" algn="l"/>
              </a:tabLst>
            </a:pPr>
            <a:r>
              <a:rPr lang="en-US" dirty="0" smtClean="0"/>
              <a:t>1.	A </a:t>
            </a:r>
            <a:r>
              <a:rPr lang="en-US" dirty="0"/>
              <a:t>race </a:t>
            </a:r>
            <a:r>
              <a:rPr lang="en-US" dirty="0" smtClean="0"/>
              <a:t>name </a:t>
            </a:r>
            <a:r>
              <a:rPr lang="en-US" dirty="0"/>
              <a:t>should consists of the abbreviated pest species name followed by the </a:t>
            </a:r>
            <a:r>
              <a:rPr lang="en-US" dirty="0" smtClean="0"/>
              <a:t>number of 	the </a:t>
            </a:r>
            <a:r>
              <a:rPr lang="en-US" dirty="0"/>
              <a:t>race. In cases where pest species have not been split into races, the </a:t>
            </a:r>
            <a:r>
              <a:rPr lang="en-US" dirty="0" smtClean="0"/>
              <a:t>abbreviated </a:t>
            </a:r>
            <a:r>
              <a:rPr lang="en-US" dirty="0"/>
              <a:t>pest species </a:t>
            </a:r>
            <a:r>
              <a:rPr lang="en-US" dirty="0" smtClean="0"/>
              <a:t>	name </a:t>
            </a:r>
            <a:r>
              <a:rPr lang="en-US" dirty="0"/>
              <a:t>should be used on its own. A list of ISF approved </a:t>
            </a:r>
            <a:r>
              <a:rPr lang="en-US" dirty="0" smtClean="0"/>
              <a:t>abbreviations </a:t>
            </a:r>
            <a:r>
              <a:rPr lang="en-US" dirty="0"/>
              <a:t>and formatting rules can be </a:t>
            </a:r>
            <a:r>
              <a:rPr lang="en-US" dirty="0" smtClean="0"/>
              <a:t>	found </a:t>
            </a:r>
            <a:r>
              <a:rPr lang="en-US" dirty="0"/>
              <a:t>at ISF website.</a:t>
            </a:r>
            <a:endParaRPr lang="en-GB" dirty="0"/>
          </a:p>
          <a:p>
            <a:r>
              <a:rPr lang="en-US" dirty="0"/>
              <a:t> </a:t>
            </a:r>
            <a:endParaRPr lang="en-GB" dirty="0"/>
          </a:p>
          <a:p>
            <a:pPr>
              <a:tabLst>
                <a:tab pos="423187" algn="l"/>
              </a:tabLst>
            </a:pPr>
            <a:r>
              <a:rPr lang="en-US" dirty="0"/>
              <a:t>2. </a:t>
            </a:r>
            <a:r>
              <a:rPr lang="en-US" dirty="0" smtClean="0"/>
              <a:t>	For </a:t>
            </a:r>
            <a:r>
              <a:rPr lang="en-US" dirty="0"/>
              <a:t>each pest-crop combination where the first resistance-breaking event is </a:t>
            </a:r>
            <a:r>
              <a:rPr lang="en-US" dirty="0" smtClean="0"/>
              <a:t>characterized</a:t>
            </a:r>
            <a:r>
              <a:rPr lang="en-US" dirty="0"/>
              <a:t>, the </a:t>
            </a:r>
            <a:r>
              <a:rPr lang="en-US" dirty="0" smtClean="0"/>
              <a:t>	</a:t>
            </a:r>
            <a:r>
              <a:rPr lang="en-US" b="1" dirty="0" smtClean="0"/>
              <a:t>isolate </a:t>
            </a:r>
            <a:r>
              <a:rPr lang="en-US" b="1" dirty="0"/>
              <a:t>breaking the resistance should be nominated as race 1</a:t>
            </a:r>
            <a:r>
              <a:rPr lang="en-US" dirty="0"/>
              <a:t>. The </a:t>
            </a:r>
            <a:r>
              <a:rPr lang="en-US" b="1" dirty="0" smtClean="0"/>
              <a:t>original </a:t>
            </a:r>
            <a:r>
              <a:rPr lang="en-US" b="1" dirty="0"/>
              <a:t>isolates</a:t>
            </a:r>
            <a:r>
              <a:rPr lang="en-US" dirty="0"/>
              <a:t> for a </a:t>
            </a:r>
            <a:r>
              <a:rPr lang="en-US" dirty="0" smtClean="0"/>
              <a:t>pest-	crop </a:t>
            </a:r>
            <a:r>
              <a:rPr lang="en-US" dirty="0"/>
              <a:t>combination prior to the resistance breaking isolates </a:t>
            </a:r>
            <a:r>
              <a:rPr lang="en-US" dirty="0" smtClean="0"/>
              <a:t>being </a:t>
            </a:r>
            <a:r>
              <a:rPr lang="en-US" dirty="0"/>
              <a:t>characterized becomes </a:t>
            </a:r>
            <a:r>
              <a:rPr lang="en-US" dirty="0" smtClean="0"/>
              <a:t>	denominated </a:t>
            </a:r>
            <a:r>
              <a:rPr lang="en-US" b="1" dirty="0"/>
              <a:t>as race 0</a:t>
            </a:r>
            <a:r>
              <a:rPr lang="en-US" dirty="0"/>
              <a:t>.</a:t>
            </a:r>
            <a:endParaRPr lang="en-GB" dirty="0"/>
          </a:p>
          <a:p>
            <a:r>
              <a:rPr lang="en-US" dirty="0"/>
              <a:t> </a:t>
            </a:r>
            <a:endParaRPr lang="en-GB" dirty="0"/>
          </a:p>
          <a:p>
            <a:pPr>
              <a:tabLst>
                <a:tab pos="423187" algn="l"/>
              </a:tabLst>
            </a:pPr>
            <a:r>
              <a:rPr lang="en-US" dirty="0"/>
              <a:t>3. </a:t>
            </a:r>
            <a:r>
              <a:rPr lang="en-US" dirty="0" smtClean="0"/>
              <a:t>	Further </a:t>
            </a:r>
            <a:r>
              <a:rPr lang="en-US" dirty="0"/>
              <a:t>discoveries of resistant-breaking isolates should lead to an incremental numeric </a:t>
            </a:r>
            <a:r>
              <a:rPr lang="en-US" dirty="0" smtClean="0"/>
              <a:t>system 	(</a:t>
            </a:r>
            <a:r>
              <a:rPr lang="en-US" dirty="0"/>
              <a:t>2,3,4,5 etc.) for naming additional novel races .</a:t>
            </a:r>
            <a:endParaRPr lang="en-GB" dirty="0"/>
          </a:p>
          <a:p>
            <a:endParaRPr lang="en-GB" dirty="0" smtClean="0"/>
          </a:p>
          <a:p>
            <a:endParaRPr lang="en-GB" dirty="0"/>
          </a:p>
        </p:txBody>
      </p:sp>
      <p:sp>
        <p:nvSpPr>
          <p:cNvPr id="4" name="Slide Number Placeholder 3"/>
          <p:cNvSpPr>
            <a:spLocks noGrp="1"/>
          </p:cNvSpPr>
          <p:nvPr>
            <p:ph type="sldNum" sz="quarter" idx="12"/>
          </p:nvPr>
        </p:nvSpPr>
        <p:spPr/>
        <p:txBody>
          <a:bodyPr/>
          <a:lstStyle/>
          <a:p>
            <a:fld id="{BDD33A6C-86AE-4CBB-A4BC-35408E9242CF}"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62209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65696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5618136" y="1362669"/>
            <a:ext cx="3378630" cy="2509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extBox 1"/>
          <p:cNvSpPr txBox="1"/>
          <p:nvPr/>
        </p:nvSpPr>
        <p:spPr>
          <a:xfrm>
            <a:off x="3443594" y="5001402"/>
            <a:ext cx="3187667" cy="830997"/>
          </a:xfrm>
          <a:prstGeom prst="rect">
            <a:avLst/>
          </a:prstGeom>
          <a:noFill/>
        </p:spPr>
        <p:txBody>
          <a:bodyPr wrap="square" rtlCol="0">
            <a:spAutoFit/>
          </a:bodyPr>
          <a:lstStyle/>
          <a:p>
            <a:pPr algn="r" defTabSz="457200"/>
            <a:r>
              <a:rPr lang="en-US" sz="1600" dirty="0">
                <a:solidFill>
                  <a:srgbClr val="1F497D"/>
                </a:solidFill>
              </a:rPr>
              <a:t>Phyllis Himmel, Ph. D.</a:t>
            </a:r>
          </a:p>
          <a:p>
            <a:pPr algn="r" defTabSz="457200"/>
            <a:r>
              <a:rPr lang="en-US" sz="1600" dirty="0">
                <a:solidFill>
                  <a:srgbClr val="1F497D"/>
                </a:solidFill>
              </a:rPr>
              <a:t>CPPSI Advisory Council</a:t>
            </a:r>
          </a:p>
          <a:p>
            <a:pPr algn="r" defTabSz="457200"/>
            <a:r>
              <a:rPr lang="en-US" sz="1600" dirty="0">
                <a:solidFill>
                  <a:srgbClr val="1F497D"/>
                </a:solidFill>
              </a:rPr>
              <a:t>1 February 2019</a:t>
            </a:r>
          </a:p>
        </p:txBody>
      </p:sp>
      <p:sp>
        <p:nvSpPr>
          <p:cNvPr id="3" name="TextBox 2"/>
          <p:cNvSpPr txBox="1"/>
          <p:nvPr/>
        </p:nvSpPr>
        <p:spPr>
          <a:xfrm>
            <a:off x="2884887" y="221850"/>
            <a:ext cx="5709062" cy="1015663"/>
          </a:xfrm>
          <a:prstGeom prst="rect">
            <a:avLst/>
          </a:prstGeom>
          <a:noFill/>
        </p:spPr>
        <p:txBody>
          <a:bodyPr wrap="none" rtlCol="0">
            <a:spAutoFit/>
          </a:bodyPr>
          <a:lstStyle/>
          <a:p>
            <a:pPr algn="r" defTabSz="457200"/>
            <a:r>
              <a:rPr lang="en-US" sz="2400" dirty="0">
                <a:solidFill>
                  <a:srgbClr val="1F497D"/>
                </a:solidFill>
              </a:rPr>
              <a:t>CPPSI Updates and Progress</a:t>
            </a:r>
          </a:p>
          <a:p>
            <a:pPr algn="r" defTabSz="457200"/>
            <a:r>
              <a:rPr lang="en-US" sz="1200" dirty="0">
                <a:solidFill>
                  <a:srgbClr val="1F497D"/>
                </a:solidFill>
              </a:rPr>
              <a:t>CPPSI is a science-based, vegetable seed industry sponsored initiative to standardize the </a:t>
            </a:r>
          </a:p>
          <a:p>
            <a:pPr algn="r" defTabSz="457200"/>
            <a:r>
              <a:rPr lang="en-US" sz="1200" dirty="0">
                <a:solidFill>
                  <a:srgbClr val="1F497D"/>
                </a:solidFill>
              </a:rPr>
              <a:t>identification of plant pathogen strains and races based on sets of host differentials and </a:t>
            </a:r>
          </a:p>
          <a:p>
            <a:pPr algn="r" defTabSz="457200"/>
            <a:r>
              <a:rPr lang="en-US" sz="1200" dirty="0">
                <a:solidFill>
                  <a:srgbClr val="1F497D"/>
                </a:solidFill>
              </a:rPr>
              <a:t>reference plant pathogen strains</a:t>
            </a:r>
          </a:p>
        </p:txBody>
      </p:sp>
    </p:spTree>
    <p:extLst>
      <p:ext uri="{BB962C8B-B14F-4D97-AF65-F5344CB8AC3E}">
        <p14:creationId xmlns:p14="http://schemas.microsoft.com/office/powerpoint/2010/main" val="33973284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799" y="327017"/>
            <a:ext cx="7572984" cy="1345775"/>
          </a:xfrm>
        </p:spPr>
        <p:txBody>
          <a:bodyPr>
            <a:normAutofit fontScale="90000"/>
          </a:bodyPr>
          <a:lstStyle/>
          <a:p>
            <a:pPr algn="l">
              <a:spcBef>
                <a:spcPts val="0"/>
              </a:spcBef>
              <a:spcAft>
                <a:spcPts val="1000"/>
              </a:spcAft>
            </a:pPr>
            <a:r>
              <a:rPr lang="en-US" sz="3200" dirty="0">
                <a:solidFill>
                  <a:schemeClr val="tx2"/>
                </a:solidFill>
              </a:rPr>
              <a:t>Industry changes and turnover in the CPPSI Working Group</a:t>
            </a:r>
          </a:p>
        </p:txBody>
      </p:sp>
      <p:sp>
        <p:nvSpPr>
          <p:cNvPr id="3" name="Subtitle 2"/>
          <p:cNvSpPr>
            <a:spLocks noGrp="1"/>
          </p:cNvSpPr>
          <p:nvPr>
            <p:ph type="subTitle" idx="1"/>
          </p:nvPr>
        </p:nvSpPr>
        <p:spPr>
          <a:xfrm>
            <a:off x="990442" y="1881720"/>
            <a:ext cx="6975686" cy="3565771"/>
          </a:xfrm>
        </p:spPr>
        <p:txBody>
          <a:bodyPr>
            <a:normAutofit/>
          </a:bodyPr>
          <a:lstStyle/>
          <a:p>
            <a:pPr algn="l">
              <a:spcBef>
                <a:spcPts val="0"/>
              </a:spcBef>
              <a:spcAft>
                <a:spcPts val="1000"/>
              </a:spcAft>
            </a:pPr>
            <a:r>
              <a:rPr lang="en-US" sz="2000" dirty="0">
                <a:solidFill>
                  <a:schemeClr val="tx2"/>
                </a:solidFill>
              </a:rPr>
              <a:t>Nunheims/Bayer </a:t>
            </a:r>
            <a:r>
              <a:rPr lang="en-US" sz="2000" dirty="0">
                <a:solidFill>
                  <a:schemeClr val="tx2"/>
                </a:solidFill>
                <a:sym typeface="Wingdings" panose="05000000000000000000" pitchFamily="2" charset="2"/>
              </a:rPr>
              <a:t> Nunheims/BASF</a:t>
            </a:r>
            <a:endParaRPr lang="en-US" sz="2000" dirty="0">
              <a:solidFill>
                <a:schemeClr val="tx2"/>
              </a:solidFill>
            </a:endParaRPr>
          </a:p>
          <a:p>
            <a:pPr algn="l">
              <a:spcBef>
                <a:spcPts val="0"/>
              </a:spcBef>
              <a:spcAft>
                <a:spcPts val="1000"/>
              </a:spcAft>
            </a:pPr>
            <a:r>
              <a:rPr lang="en-US" sz="2000" dirty="0">
                <a:solidFill>
                  <a:schemeClr val="tx2"/>
                </a:solidFill>
              </a:rPr>
              <a:t>Monsanto </a:t>
            </a:r>
            <a:r>
              <a:rPr lang="en-US" sz="2000" dirty="0">
                <a:solidFill>
                  <a:schemeClr val="tx2"/>
                </a:solidFill>
                <a:sym typeface="Wingdings" panose="05000000000000000000" pitchFamily="2" charset="2"/>
              </a:rPr>
              <a:t> Bayer</a:t>
            </a:r>
          </a:p>
          <a:p>
            <a:pPr algn="l">
              <a:spcBef>
                <a:spcPts val="0"/>
              </a:spcBef>
              <a:spcAft>
                <a:spcPts val="1000"/>
              </a:spcAft>
            </a:pPr>
            <a:r>
              <a:rPr lang="en-US" sz="2000" dirty="0">
                <a:solidFill>
                  <a:srgbClr val="FF0000"/>
                </a:solidFill>
                <a:sym typeface="Wingdings" panose="05000000000000000000" pitchFamily="2" charset="2"/>
              </a:rPr>
              <a:t>New</a:t>
            </a:r>
            <a:r>
              <a:rPr lang="en-US" sz="2000" dirty="0">
                <a:solidFill>
                  <a:schemeClr val="tx2"/>
                </a:solidFill>
                <a:sym typeface="Wingdings" panose="05000000000000000000" pitchFamily="2" charset="2"/>
              </a:rPr>
              <a:t> / Additional Members in the CPPSI Working Group</a:t>
            </a:r>
          </a:p>
          <a:p>
            <a:pPr marL="457200" lvl="2" algn="l">
              <a:spcBef>
                <a:spcPts val="0"/>
              </a:spcBef>
            </a:pPr>
            <a:r>
              <a:rPr lang="en-US" sz="1200" dirty="0">
                <a:solidFill>
                  <a:srgbClr val="FF0000"/>
                </a:solidFill>
                <a:sym typeface="Wingdings" panose="05000000000000000000" pitchFamily="2" charset="2"/>
              </a:rPr>
              <a:t>Padma Sudarshana – Syngenta</a:t>
            </a:r>
          </a:p>
          <a:p>
            <a:pPr marL="457200" lvl="2" algn="l">
              <a:spcBef>
                <a:spcPts val="0"/>
              </a:spcBef>
            </a:pPr>
            <a:r>
              <a:rPr lang="en-US" sz="1200" dirty="0">
                <a:solidFill>
                  <a:srgbClr val="FF0000"/>
                </a:solidFill>
                <a:sym typeface="Wingdings" panose="05000000000000000000" pitchFamily="2" charset="2"/>
              </a:rPr>
              <a:t>Alyson Thornton – HM.Clause</a:t>
            </a:r>
          </a:p>
          <a:p>
            <a:pPr marL="457200" lvl="2" algn="l">
              <a:spcBef>
                <a:spcPts val="0"/>
              </a:spcBef>
            </a:pPr>
            <a:r>
              <a:rPr lang="en-US" sz="1200" dirty="0">
                <a:solidFill>
                  <a:srgbClr val="FF0000"/>
                </a:solidFill>
                <a:sym typeface="Wingdings" panose="05000000000000000000" pitchFamily="2" charset="2"/>
              </a:rPr>
              <a:t>Eelco Gilijamse – Rijk Zwaan</a:t>
            </a:r>
          </a:p>
          <a:p>
            <a:pPr marL="457200" lvl="2" algn="l">
              <a:spcBef>
                <a:spcPts val="0"/>
              </a:spcBef>
            </a:pPr>
            <a:r>
              <a:rPr lang="en-US" sz="1200" dirty="0">
                <a:solidFill>
                  <a:schemeClr val="tx2"/>
                </a:solidFill>
                <a:sym typeface="Wingdings" panose="05000000000000000000" pitchFamily="2" charset="2"/>
              </a:rPr>
              <a:t>Rafael Jordan – BASF</a:t>
            </a:r>
          </a:p>
          <a:p>
            <a:pPr marL="457200" lvl="2" algn="l">
              <a:spcBef>
                <a:spcPts val="0"/>
              </a:spcBef>
            </a:pPr>
            <a:r>
              <a:rPr lang="en-US" sz="1200" dirty="0">
                <a:solidFill>
                  <a:schemeClr val="tx2"/>
                </a:solidFill>
                <a:sym typeface="Wingdings" panose="05000000000000000000" pitchFamily="2" charset="2"/>
              </a:rPr>
              <a:t>Francois Bertrand - Bayer</a:t>
            </a:r>
            <a:endParaRPr lang="en-US" sz="1200" dirty="0">
              <a:solidFill>
                <a:schemeClr val="tx2"/>
              </a:solidFill>
            </a:endParaRPr>
          </a:p>
        </p:txBody>
      </p:sp>
    </p:spTree>
    <p:extLst>
      <p:ext uri="{BB962C8B-B14F-4D97-AF65-F5344CB8AC3E}">
        <p14:creationId xmlns:p14="http://schemas.microsoft.com/office/powerpoint/2010/main" val="3130095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3025" y="9827"/>
            <a:ext cx="8831766" cy="912009"/>
          </a:xfrm>
        </p:spPr>
        <p:txBody>
          <a:bodyPr>
            <a:normAutofit/>
          </a:bodyPr>
          <a:lstStyle/>
          <a:p>
            <a:pPr algn="l"/>
            <a:r>
              <a:rPr lang="en-US" sz="3000" dirty="0">
                <a:solidFill>
                  <a:schemeClr val="tx2"/>
                </a:solidFill>
              </a:rPr>
              <a:t>CPPSI Working Group:</a:t>
            </a:r>
          </a:p>
        </p:txBody>
      </p:sp>
      <p:sp>
        <p:nvSpPr>
          <p:cNvPr id="3" name="Subtitle 2"/>
          <p:cNvSpPr>
            <a:spLocks noGrp="1"/>
          </p:cNvSpPr>
          <p:nvPr>
            <p:ph type="subTitle" idx="1"/>
          </p:nvPr>
        </p:nvSpPr>
        <p:spPr>
          <a:xfrm>
            <a:off x="1505891" y="943561"/>
            <a:ext cx="5478571" cy="4628995"/>
          </a:xfrm>
        </p:spPr>
        <p:txBody>
          <a:bodyPr>
            <a:noAutofit/>
          </a:bodyPr>
          <a:lstStyle/>
          <a:p>
            <a:pPr algn="l">
              <a:spcBef>
                <a:spcPts val="0"/>
              </a:spcBef>
              <a:spcAft>
                <a:spcPts val="600"/>
              </a:spcAft>
              <a:buSzPct val="150000"/>
            </a:pPr>
            <a:r>
              <a:rPr lang="en-US" sz="1400" dirty="0">
                <a:solidFill>
                  <a:schemeClr val="tx2"/>
                </a:solidFill>
              </a:rPr>
              <a:t>Phyllis Himmel (Chair) – UC Davis – Seed Biotechnology Center</a:t>
            </a:r>
          </a:p>
          <a:p>
            <a:pPr algn="l">
              <a:spcBef>
                <a:spcPts val="0"/>
              </a:spcBef>
              <a:spcAft>
                <a:spcPts val="600"/>
              </a:spcAft>
              <a:buSzPct val="150000"/>
            </a:pPr>
            <a:r>
              <a:rPr lang="en-US" sz="1400" dirty="0">
                <a:solidFill>
                  <a:schemeClr val="tx2"/>
                </a:solidFill>
              </a:rPr>
              <a:t>Elisabetta Vivoda – VoloAgri</a:t>
            </a:r>
          </a:p>
          <a:p>
            <a:pPr algn="l">
              <a:spcBef>
                <a:spcPts val="0"/>
              </a:spcBef>
              <a:spcAft>
                <a:spcPts val="600"/>
              </a:spcAft>
              <a:buSzPct val="150000"/>
            </a:pPr>
            <a:r>
              <a:rPr lang="en-US" sz="1400" dirty="0">
                <a:solidFill>
                  <a:schemeClr val="tx2"/>
                </a:solidFill>
              </a:rPr>
              <a:t>Eelco Gilijamse – Rijk Zwaan</a:t>
            </a:r>
          </a:p>
          <a:p>
            <a:pPr algn="l">
              <a:spcBef>
                <a:spcPts val="0"/>
              </a:spcBef>
              <a:spcAft>
                <a:spcPts val="600"/>
              </a:spcAft>
              <a:buSzPct val="150000"/>
            </a:pPr>
            <a:r>
              <a:rPr lang="en-US" sz="1400" dirty="0">
                <a:solidFill>
                  <a:schemeClr val="tx2"/>
                </a:solidFill>
              </a:rPr>
              <a:t>Alyson Thornton – HM Clause</a:t>
            </a:r>
          </a:p>
          <a:p>
            <a:pPr algn="l">
              <a:spcBef>
                <a:spcPts val="0"/>
              </a:spcBef>
              <a:spcAft>
                <a:spcPts val="600"/>
              </a:spcAft>
              <a:buSzPct val="150000"/>
            </a:pPr>
            <a:r>
              <a:rPr lang="en-US" sz="1400" dirty="0">
                <a:solidFill>
                  <a:schemeClr val="tx2"/>
                </a:solidFill>
              </a:rPr>
              <a:t>Padma Sudarshana - Syngenta</a:t>
            </a:r>
          </a:p>
          <a:p>
            <a:pPr algn="l">
              <a:spcBef>
                <a:spcPts val="0"/>
              </a:spcBef>
              <a:spcAft>
                <a:spcPts val="600"/>
              </a:spcAft>
              <a:buSzPct val="150000"/>
            </a:pPr>
            <a:r>
              <a:rPr lang="en-US" sz="1400" dirty="0">
                <a:solidFill>
                  <a:schemeClr val="tx2"/>
                </a:solidFill>
              </a:rPr>
              <a:t>Lindsey du Toit – Washing State University</a:t>
            </a:r>
          </a:p>
          <a:p>
            <a:pPr algn="l">
              <a:spcBef>
                <a:spcPts val="0"/>
              </a:spcBef>
              <a:spcAft>
                <a:spcPts val="600"/>
              </a:spcAft>
              <a:buSzPct val="150000"/>
            </a:pPr>
            <a:r>
              <a:rPr lang="en-US" sz="1400" dirty="0">
                <a:solidFill>
                  <a:schemeClr val="tx2"/>
                </a:solidFill>
              </a:rPr>
              <a:t>Kimberly Webb – USDA ARS, Phytopathology</a:t>
            </a:r>
          </a:p>
          <a:p>
            <a:pPr algn="l">
              <a:spcBef>
                <a:spcPts val="0"/>
              </a:spcBef>
              <a:spcAft>
                <a:spcPts val="600"/>
              </a:spcAft>
              <a:buSzPct val="150000"/>
            </a:pPr>
            <a:r>
              <a:rPr lang="en-US" sz="1400" dirty="0">
                <a:solidFill>
                  <a:schemeClr val="tx2"/>
                </a:solidFill>
              </a:rPr>
              <a:t>Stephanie Greene - USDA ARS, Plant Genetic Resources Conservation</a:t>
            </a:r>
          </a:p>
          <a:p>
            <a:pPr algn="l">
              <a:spcBef>
                <a:spcPts val="0"/>
              </a:spcBef>
              <a:spcAft>
                <a:spcPts val="600"/>
              </a:spcAft>
              <a:buSzPct val="150000"/>
            </a:pPr>
            <a:r>
              <a:rPr lang="en-US" sz="1400" dirty="0">
                <a:solidFill>
                  <a:schemeClr val="tx2"/>
                </a:solidFill>
              </a:rPr>
              <a:t>Staci Rosenberger, Francois Bertrand – Bayer Vegetable Seeds</a:t>
            </a:r>
          </a:p>
          <a:p>
            <a:pPr algn="l">
              <a:spcBef>
                <a:spcPts val="0"/>
              </a:spcBef>
              <a:spcAft>
                <a:spcPts val="600"/>
              </a:spcAft>
              <a:buSzPct val="150000"/>
            </a:pPr>
            <a:r>
              <a:rPr lang="en-US" sz="1400" dirty="0">
                <a:solidFill>
                  <a:schemeClr val="tx2"/>
                </a:solidFill>
              </a:rPr>
              <a:t>Nicki Philips – Enza Zaden</a:t>
            </a:r>
          </a:p>
          <a:p>
            <a:pPr algn="l">
              <a:spcBef>
                <a:spcPts val="0"/>
              </a:spcBef>
              <a:spcAft>
                <a:spcPts val="600"/>
              </a:spcAft>
              <a:buSzPct val="150000"/>
            </a:pPr>
            <a:r>
              <a:rPr lang="en-US" sz="1400" dirty="0">
                <a:solidFill>
                  <a:schemeClr val="tx2"/>
                </a:solidFill>
              </a:rPr>
              <a:t>Phil Brown, Marco Bello – Sakata</a:t>
            </a:r>
          </a:p>
          <a:p>
            <a:pPr algn="l">
              <a:spcBef>
                <a:spcPts val="0"/>
              </a:spcBef>
              <a:spcAft>
                <a:spcPts val="600"/>
              </a:spcAft>
              <a:buSzPct val="150000"/>
            </a:pPr>
            <a:r>
              <a:rPr lang="en-US" sz="1400" dirty="0">
                <a:solidFill>
                  <a:schemeClr val="tx2"/>
                </a:solidFill>
              </a:rPr>
              <a:t>Surendranath Baliji, Catalina Cespedes, Rafael Jordan – Nunhems / BASF</a:t>
            </a:r>
          </a:p>
          <a:p>
            <a:pPr algn="l">
              <a:spcBef>
                <a:spcPts val="0"/>
              </a:spcBef>
              <a:spcAft>
                <a:spcPts val="600"/>
              </a:spcAft>
              <a:buSzPct val="150000"/>
            </a:pPr>
            <a:endParaRPr lang="en-US" sz="1400" dirty="0">
              <a:solidFill>
                <a:schemeClr val="tx2"/>
              </a:solidFill>
            </a:endParaRPr>
          </a:p>
        </p:txBody>
      </p:sp>
    </p:spTree>
    <p:extLst>
      <p:ext uri="{BB962C8B-B14F-4D97-AF65-F5344CB8AC3E}">
        <p14:creationId xmlns:p14="http://schemas.microsoft.com/office/powerpoint/2010/main" val="1427475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05700"/>
            <a:ext cx="7772400" cy="971483"/>
          </a:xfrm>
        </p:spPr>
        <p:txBody>
          <a:bodyPr>
            <a:normAutofit/>
          </a:bodyPr>
          <a:lstStyle/>
          <a:p>
            <a:pPr algn="l"/>
            <a:r>
              <a:rPr lang="en-US" sz="3000" dirty="0">
                <a:solidFill>
                  <a:schemeClr val="tx2"/>
                </a:solidFill>
              </a:rPr>
              <a:t>Finances</a:t>
            </a:r>
          </a:p>
        </p:txBody>
      </p:sp>
      <p:sp>
        <p:nvSpPr>
          <p:cNvPr id="3" name="Subtitle 2"/>
          <p:cNvSpPr>
            <a:spLocks noGrp="1"/>
          </p:cNvSpPr>
          <p:nvPr>
            <p:ph type="subTitle" idx="1"/>
          </p:nvPr>
        </p:nvSpPr>
        <p:spPr>
          <a:xfrm>
            <a:off x="671088" y="581722"/>
            <a:ext cx="8038252" cy="4736065"/>
          </a:xfrm>
        </p:spPr>
        <p:txBody>
          <a:bodyPr>
            <a:noAutofit/>
          </a:bodyPr>
          <a:lstStyle/>
          <a:p>
            <a:pPr algn="l">
              <a:spcBef>
                <a:spcPts val="0"/>
              </a:spcBef>
              <a:spcAft>
                <a:spcPts val="1200"/>
              </a:spcAft>
              <a:buSzPct val="150000"/>
            </a:pPr>
            <a:r>
              <a:rPr lang="en-US" sz="2000" dirty="0">
                <a:solidFill>
                  <a:schemeClr val="tx2"/>
                </a:solidFill>
              </a:rPr>
              <a:t>2</a:t>
            </a:r>
            <a:r>
              <a:rPr lang="en-US" sz="2000" baseline="30000" dirty="0">
                <a:solidFill>
                  <a:schemeClr val="tx2"/>
                </a:solidFill>
              </a:rPr>
              <a:t>nd</a:t>
            </a:r>
            <a:r>
              <a:rPr lang="en-US" sz="2000" dirty="0">
                <a:solidFill>
                  <a:schemeClr val="tx2"/>
                </a:solidFill>
              </a:rPr>
              <a:t> year of our CDFA 2.5 year grant began January 1, 2019</a:t>
            </a:r>
          </a:p>
          <a:p>
            <a:pPr algn="l">
              <a:spcBef>
                <a:spcPts val="0"/>
              </a:spcBef>
              <a:spcAft>
                <a:spcPts val="1200"/>
              </a:spcAft>
              <a:buSzPct val="150000"/>
            </a:pPr>
            <a:r>
              <a:rPr lang="en-US" sz="2000" dirty="0">
                <a:solidFill>
                  <a:schemeClr val="tx2"/>
                </a:solidFill>
              </a:rPr>
              <a:t>Continued support of our 7 CPPSI sponsors and ASTA – 2</a:t>
            </a:r>
            <a:r>
              <a:rPr lang="en-US" sz="2000" baseline="30000" dirty="0">
                <a:solidFill>
                  <a:schemeClr val="tx2"/>
                </a:solidFill>
              </a:rPr>
              <a:t>nd</a:t>
            </a:r>
            <a:r>
              <a:rPr lang="en-US" sz="2000" dirty="0">
                <a:solidFill>
                  <a:schemeClr val="tx2"/>
                </a:solidFill>
              </a:rPr>
              <a:t> year of 2</a:t>
            </a:r>
            <a:r>
              <a:rPr lang="en-US" sz="2000" baseline="30000" dirty="0">
                <a:solidFill>
                  <a:schemeClr val="tx2"/>
                </a:solidFill>
              </a:rPr>
              <a:t>nd</a:t>
            </a:r>
            <a:r>
              <a:rPr lang="en-US" sz="2000" dirty="0">
                <a:solidFill>
                  <a:schemeClr val="tx2"/>
                </a:solidFill>
              </a:rPr>
              <a:t> 3 year pledge</a:t>
            </a:r>
          </a:p>
          <a:p>
            <a:pPr algn="l">
              <a:spcBef>
                <a:spcPts val="0"/>
              </a:spcBef>
              <a:buSzPct val="150000"/>
            </a:pPr>
            <a:r>
              <a:rPr lang="en-US" sz="2000" dirty="0">
                <a:solidFill>
                  <a:schemeClr val="tx2"/>
                </a:solidFill>
              </a:rPr>
              <a:t>UC Davis Corporate Affiliates Partnership Program (CAPP) </a:t>
            </a:r>
          </a:p>
          <a:p>
            <a:pPr marL="342900" indent="-342900" algn="l">
              <a:spcBef>
                <a:spcPts val="0"/>
              </a:spcBef>
              <a:buSzPct val="150000"/>
              <a:buFont typeface="Arial" panose="020B0604020202020204" pitchFamily="34" charset="0"/>
              <a:buChar char="•"/>
            </a:pPr>
            <a:r>
              <a:rPr lang="en-US" sz="1400" dirty="0">
                <a:solidFill>
                  <a:schemeClr val="tx2"/>
                </a:solidFill>
              </a:rPr>
              <a:t>Structured to support CPPSI development of reference materials and initiatives through membership fees </a:t>
            </a:r>
          </a:p>
          <a:p>
            <a:pPr marL="342900" indent="-342900" algn="l">
              <a:spcBef>
                <a:spcPts val="0"/>
              </a:spcBef>
              <a:buSzPct val="150000"/>
              <a:buFont typeface="Arial" panose="020B0604020202020204" pitchFamily="34" charset="0"/>
              <a:buChar char="•"/>
            </a:pPr>
            <a:r>
              <a:rPr lang="en-US" sz="1400" dirty="0">
                <a:solidFill>
                  <a:schemeClr val="tx2"/>
                </a:solidFill>
              </a:rPr>
              <a:t>Members make donations to CPPSI in the form of a gift to UC Davis (gift fee of 6%)</a:t>
            </a:r>
          </a:p>
          <a:p>
            <a:pPr marL="342900" indent="-342900" algn="l">
              <a:spcBef>
                <a:spcPts val="0"/>
              </a:spcBef>
              <a:buSzPct val="150000"/>
              <a:buFont typeface="Arial" panose="020B0604020202020204" pitchFamily="34" charset="0"/>
              <a:buChar char="•"/>
            </a:pPr>
            <a:r>
              <a:rPr lang="en-US" sz="1400" dirty="0">
                <a:solidFill>
                  <a:schemeClr val="tx2"/>
                </a:solidFill>
              </a:rPr>
              <a:t>CPPSI CAPP members can provide feedback and guidance on CPPSI initiatives and reference materials.</a:t>
            </a:r>
          </a:p>
          <a:p>
            <a:pPr marL="342900" indent="-342900" algn="l">
              <a:spcBef>
                <a:spcPts val="0"/>
              </a:spcBef>
              <a:buSzPct val="150000"/>
              <a:buFont typeface="Arial" panose="020B0604020202020204" pitchFamily="34" charset="0"/>
              <a:buChar char="•"/>
            </a:pPr>
            <a:r>
              <a:rPr lang="en-US" sz="1400" dirty="0">
                <a:solidFill>
                  <a:schemeClr val="tx2"/>
                </a:solidFill>
              </a:rPr>
              <a:t>Membership pledge over a 3 year term based on annual gross sales in seeds, products, testing and/or other services</a:t>
            </a:r>
            <a:br>
              <a:rPr lang="en-US" sz="1400" dirty="0">
                <a:solidFill>
                  <a:schemeClr val="tx2"/>
                </a:solidFill>
              </a:rPr>
            </a:br>
            <a:endParaRPr lang="en-US" sz="1000" dirty="0">
              <a:solidFill>
                <a:schemeClr val="tx2"/>
              </a:solidFill>
            </a:endParaRPr>
          </a:p>
          <a:p>
            <a:pPr algn="l">
              <a:spcBef>
                <a:spcPts val="0"/>
              </a:spcBef>
              <a:spcAft>
                <a:spcPts val="1800"/>
              </a:spcAft>
              <a:buSzPct val="150000"/>
            </a:pPr>
            <a:r>
              <a:rPr lang="en-US" sz="2000" dirty="0">
                <a:solidFill>
                  <a:schemeClr val="tx2"/>
                </a:solidFill>
              </a:rPr>
              <a:t>New page coming to </a:t>
            </a:r>
            <a:r>
              <a:rPr lang="en-US" sz="2000" dirty="0">
                <a:solidFill>
                  <a:schemeClr val="tx2"/>
                </a:solidFill>
                <a:hlinkClick r:id="rId4"/>
              </a:rPr>
              <a:t>www.cppsi.org</a:t>
            </a:r>
            <a:r>
              <a:rPr lang="en-US" sz="2000" dirty="0">
                <a:solidFill>
                  <a:schemeClr val="tx2"/>
                </a:solidFill>
              </a:rPr>
              <a:t> to order CPPSI services for a fee to nonmembers and is free to CPPSI members</a:t>
            </a:r>
          </a:p>
        </p:txBody>
      </p:sp>
    </p:spTree>
    <p:extLst>
      <p:ext uri="{BB962C8B-B14F-4D97-AF65-F5344CB8AC3E}">
        <p14:creationId xmlns:p14="http://schemas.microsoft.com/office/powerpoint/2010/main" val="91240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1161"/>
            <a:ext cx="8831766" cy="912009"/>
          </a:xfrm>
        </p:spPr>
        <p:txBody>
          <a:bodyPr>
            <a:normAutofit/>
          </a:bodyPr>
          <a:lstStyle/>
          <a:p>
            <a:pPr algn="l"/>
            <a:r>
              <a:rPr lang="en-US" sz="3000" dirty="0">
                <a:solidFill>
                  <a:schemeClr val="tx2"/>
                </a:solidFill>
              </a:rPr>
              <a:t>Reference material development: lessons learned</a:t>
            </a:r>
          </a:p>
        </p:txBody>
      </p:sp>
      <p:sp>
        <p:nvSpPr>
          <p:cNvPr id="3" name="Subtitle 2"/>
          <p:cNvSpPr>
            <a:spLocks noGrp="1"/>
          </p:cNvSpPr>
          <p:nvPr>
            <p:ph type="subTitle" idx="1"/>
          </p:nvPr>
        </p:nvSpPr>
        <p:spPr>
          <a:xfrm>
            <a:off x="340033" y="780639"/>
            <a:ext cx="8714761" cy="4926255"/>
          </a:xfrm>
        </p:spPr>
        <p:txBody>
          <a:bodyPr>
            <a:noAutofit/>
          </a:bodyPr>
          <a:lstStyle/>
          <a:p>
            <a:pPr lvl="0" algn="l" defTabSz="1043696">
              <a:spcBef>
                <a:spcPts val="0"/>
              </a:spcBef>
              <a:buClr>
                <a:srgbClr val="1F497D"/>
              </a:buClr>
              <a:buSzPct val="150000"/>
            </a:pPr>
            <a:r>
              <a:rPr lang="en-US" sz="1600" dirty="0">
                <a:solidFill>
                  <a:srgbClr val="1F497D"/>
                </a:solidFill>
                <a:latin typeface="Calibri" panose="020F0502020204030204" pitchFamily="34" charset="0"/>
              </a:rPr>
              <a:t>Development and deployment of reference materials takes longer than originally thought – up to 30 months instead of 12 – 18  months due to complexity of the targeted disease systems and process delays.</a:t>
            </a:r>
          </a:p>
          <a:p>
            <a:pPr lvl="0" algn="l" defTabSz="1043696">
              <a:spcBef>
                <a:spcPts val="0"/>
              </a:spcBef>
              <a:buClr>
                <a:srgbClr val="1F497D"/>
              </a:buClr>
              <a:buSzPct val="150000"/>
            </a:pPr>
            <a:r>
              <a:rPr lang="en-US" sz="1000" dirty="0">
                <a:solidFill>
                  <a:srgbClr val="1F497D"/>
                </a:solidFill>
                <a:latin typeface="Calibri" panose="020F0502020204030204" pitchFamily="34" charset="0"/>
              </a:rPr>
              <a:t> </a:t>
            </a:r>
          </a:p>
          <a:p>
            <a:pPr lvl="0" algn="l" defTabSz="1043696">
              <a:spcBef>
                <a:spcPts val="0"/>
              </a:spcBef>
              <a:buClr>
                <a:srgbClr val="1F497D"/>
              </a:buClr>
              <a:buSzPct val="150000"/>
            </a:pPr>
            <a:r>
              <a:rPr lang="en-US" sz="1600" dirty="0">
                <a:solidFill>
                  <a:srgbClr val="1F497D"/>
                </a:solidFill>
                <a:latin typeface="Calibri" panose="020F0502020204030204" pitchFamily="34" charset="0"/>
              </a:rPr>
              <a:t>All disease systems are developed in collaboration with ISF, GEVES MATREF, ESA, NAKT, Plantum to align selected hosts, protocols and interpretation of ratings – ring tests and a lot of discussion during ISF meetings</a:t>
            </a:r>
          </a:p>
          <a:p>
            <a:pPr lvl="0" algn="l" defTabSz="1043696">
              <a:spcBef>
                <a:spcPts val="0"/>
              </a:spcBef>
              <a:buClr>
                <a:srgbClr val="1F497D"/>
              </a:buClr>
              <a:buSzPct val="150000"/>
            </a:pPr>
            <a:endParaRPr lang="en-US" sz="1000" dirty="0">
              <a:solidFill>
                <a:srgbClr val="1F497D"/>
              </a:solidFill>
              <a:latin typeface="Calibri" panose="020F0502020204030204" pitchFamily="34" charset="0"/>
            </a:endParaRPr>
          </a:p>
          <a:p>
            <a:pPr lvl="0" algn="l" defTabSz="1043696">
              <a:spcBef>
                <a:spcPts val="0"/>
              </a:spcBef>
              <a:buClr>
                <a:srgbClr val="1F497D"/>
              </a:buClr>
              <a:buSzPct val="150000"/>
            </a:pPr>
            <a:r>
              <a:rPr lang="en-US" sz="1600" dirty="0">
                <a:solidFill>
                  <a:srgbClr val="1F497D"/>
                </a:solidFill>
                <a:latin typeface="Calibri" panose="020F0502020204030204" pitchFamily="34" charset="0"/>
              </a:rPr>
              <a:t>The process for the selection of disease systems and development into reference materials is much more complicated today than it was when CPPSI first started: </a:t>
            </a:r>
          </a:p>
          <a:p>
            <a:pPr lvl="1" algn="l" defTabSz="1043696">
              <a:spcBef>
                <a:spcPts val="0"/>
              </a:spcBef>
              <a:buClr>
                <a:srgbClr val="1F497D"/>
              </a:buClr>
              <a:buSzPct val="150000"/>
            </a:pPr>
            <a:r>
              <a:rPr lang="en-US" sz="1400" dirty="0">
                <a:solidFill>
                  <a:srgbClr val="1F497D"/>
                </a:solidFill>
                <a:latin typeface="Calibri" panose="020F0502020204030204" pitchFamily="34" charset="0"/>
              </a:rPr>
              <a:t>MTAs needed</a:t>
            </a:r>
          </a:p>
          <a:p>
            <a:pPr lvl="1" algn="l" defTabSz="1043696">
              <a:spcBef>
                <a:spcPts val="0"/>
              </a:spcBef>
              <a:buClr>
                <a:srgbClr val="1F497D"/>
              </a:buClr>
              <a:buSzPct val="150000"/>
            </a:pPr>
            <a:r>
              <a:rPr lang="en-US" sz="1400" dirty="0">
                <a:solidFill>
                  <a:srgbClr val="1F497D"/>
                </a:solidFill>
                <a:latin typeface="Calibri" panose="020F0502020204030204" pitchFamily="34" charset="0"/>
              </a:rPr>
              <a:t>Seed increase delays</a:t>
            </a:r>
          </a:p>
          <a:p>
            <a:pPr lvl="1" algn="l" defTabSz="1043696">
              <a:spcBef>
                <a:spcPts val="0"/>
              </a:spcBef>
              <a:buClr>
                <a:srgbClr val="1F497D"/>
              </a:buClr>
              <a:buSzPct val="150000"/>
            </a:pPr>
            <a:r>
              <a:rPr lang="en-US" sz="1400" dirty="0">
                <a:solidFill>
                  <a:srgbClr val="1F497D"/>
                </a:solidFill>
                <a:latin typeface="Calibri" panose="020F0502020204030204" pitchFamily="34" charset="0"/>
              </a:rPr>
              <a:t>Selection of appropriate reference strains</a:t>
            </a:r>
          </a:p>
          <a:p>
            <a:pPr lvl="0" algn="l" defTabSz="1043696">
              <a:spcBef>
                <a:spcPts val="0"/>
              </a:spcBef>
              <a:buClr>
                <a:srgbClr val="1F497D"/>
              </a:buClr>
              <a:buSzPct val="150000"/>
            </a:pPr>
            <a:endParaRPr lang="en-US" sz="1000" dirty="0">
              <a:solidFill>
                <a:srgbClr val="1F497D"/>
              </a:solidFill>
              <a:latin typeface="Calibri" panose="020F0502020204030204" pitchFamily="34" charset="0"/>
            </a:endParaRPr>
          </a:p>
          <a:p>
            <a:pPr lvl="0" algn="l" defTabSz="1043696">
              <a:spcBef>
                <a:spcPts val="0"/>
              </a:spcBef>
              <a:buClr>
                <a:srgbClr val="1F497D"/>
              </a:buClr>
              <a:buSzPct val="150000"/>
            </a:pPr>
            <a:r>
              <a:rPr lang="en-US" sz="1600" dirty="0">
                <a:solidFill>
                  <a:srgbClr val="1F497D"/>
                </a:solidFill>
                <a:latin typeface="Calibri" panose="020F0502020204030204" pitchFamily="34" charset="0"/>
              </a:rPr>
              <a:t>A process describing the selection and development of reference materials was written up and distributed to the CPPSI Advisory Council for discussion during 1 February 2019 meeting.</a:t>
            </a:r>
          </a:p>
        </p:txBody>
      </p:sp>
    </p:spTree>
    <p:extLst>
      <p:ext uri="{BB962C8B-B14F-4D97-AF65-F5344CB8AC3E}">
        <p14:creationId xmlns:p14="http://schemas.microsoft.com/office/powerpoint/2010/main" val="877631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International Production Issues</a:t>
            </a:r>
            <a:endParaRPr lang="en-US" b="1" dirty="0"/>
          </a:p>
        </p:txBody>
      </p:sp>
      <p:sp>
        <p:nvSpPr>
          <p:cNvPr id="3" name="Content Placeholder 2"/>
          <p:cNvSpPr>
            <a:spLocks noGrp="1"/>
          </p:cNvSpPr>
          <p:nvPr>
            <p:ph idx="1"/>
          </p:nvPr>
        </p:nvSpPr>
        <p:spPr/>
        <p:txBody>
          <a:bodyPr/>
          <a:lstStyle/>
          <a:p>
            <a:pPr lvl="0"/>
            <a:r>
              <a:rPr lang="en-US" dirty="0" smtClean="0"/>
              <a:t>China </a:t>
            </a:r>
            <a:r>
              <a:rPr lang="en-US" dirty="0"/>
              <a:t>Foreign Investment </a:t>
            </a:r>
          </a:p>
          <a:p>
            <a:pPr lvl="0"/>
            <a:r>
              <a:rPr lang="en-US" dirty="0"/>
              <a:t>Chilean Counter Seasonal Production </a:t>
            </a:r>
          </a:p>
          <a:p>
            <a:pPr lvl="0"/>
            <a:r>
              <a:rPr lang="en-US" dirty="0" smtClean="0"/>
              <a:t>ATP </a:t>
            </a:r>
            <a:r>
              <a:rPr lang="en-US" dirty="0"/>
              <a:t>Application </a:t>
            </a:r>
            <a:endParaRPr lang="en-US" dirty="0" smtClean="0"/>
          </a:p>
          <a:p>
            <a:pPr lvl="0"/>
            <a:r>
              <a:rPr lang="en-US" dirty="0" smtClean="0"/>
              <a:t>Lower Mekong Delta Initiative Seed Project</a:t>
            </a:r>
            <a:endParaRPr lang="en-US" dirty="0"/>
          </a:p>
          <a:p>
            <a:endParaRPr lang="en-US" dirty="0"/>
          </a:p>
        </p:txBody>
      </p:sp>
    </p:spTree>
    <p:extLst>
      <p:ext uri="{BB962C8B-B14F-4D97-AF65-F5344CB8AC3E}">
        <p14:creationId xmlns:p14="http://schemas.microsoft.com/office/powerpoint/2010/main" val="22870823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7984"/>
            <a:ext cx="6726677" cy="961569"/>
          </a:xfrm>
        </p:spPr>
        <p:txBody>
          <a:bodyPr>
            <a:noAutofit/>
          </a:bodyPr>
          <a:lstStyle/>
          <a:p>
            <a:pPr algn="l"/>
            <a:r>
              <a:rPr lang="en-US" sz="3000" dirty="0">
                <a:solidFill>
                  <a:schemeClr val="tx2"/>
                </a:solidFill>
              </a:rPr>
              <a:t>Reference material development status</a:t>
            </a:r>
            <a:endParaRPr lang="en-US" dirty="0"/>
          </a:p>
        </p:txBody>
      </p:sp>
      <p:sp>
        <p:nvSpPr>
          <p:cNvPr id="4" name="Subtitle 2"/>
          <p:cNvSpPr txBox="1">
            <a:spLocks/>
          </p:cNvSpPr>
          <p:nvPr/>
        </p:nvSpPr>
        <p:spPr>
          <a:xfrm>
            <a:off x="685505" y="1204753"/>
            <a:ext cx="6726972" cy="4182947"/>
          </a:xfrm>
          <a:prstGeom prst="rect">
            <a:avLst/>
          </a:prstGeom>
        </p:spPr>
        <p:txBody>
          <a:bodyPr vert="horz" lIns="91440" tIns="45720" rIns="91440" bIns="45720" rtlCol="0">
            <a:normAutofit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defTabSz="1043696">
              <a:spcBef>
                <a:spcPts val="0"/>
              </a:spcBef>
              <a:buClr>
                <a:srgbClr val="1F497D"/>
              </a:buClr>
              <a:buSzPct val="150000"/>
            </a:pPr>
            <a:r>
              <a:rPr lang="en-US" sz="2000" dirty="0">
                <a:solidFill>
                  <a:srgbClr val="1F497D"/>
                </a:solidFill>
              </a:rPr>
              <a:t>Round 2: Approved 2016</a:t>
            </a:r>
            <a:endParaRPr lang="en-US" sz="2000" dirty="0">
              <a:solidFill>
                <a:prstClr val="black">
                  <a:tint val="75000"/>
                </a:prstClr>
              </a:solidFill>
            </a:endParaRPr>
          </a:p>
          <a:p>
            <a:pPr marL="628650" lvl="2" indent="-171450" algn="l">
              <a:spcBef>
                <a:spcPts val="0"/>
              </a:spcBef>
              <a:buSzPct val="100000"/>
              <a:buFont typeface="Courier New" panose="02070309020205020404" pitchFamily="49" charset="0"/>
              <a:buChar char="o"/>
            </a:pPr>
            <a:r>
              <a:rPr lang="en-US" sz="1600" u="sng" dirty="0">
                <a:solidFill>
                  <a:srgbClr val="1F497D"/>
                </a:solidFill>
              </a:rPr>
              <a:t>Lettuce Downy mildew </a:t>
            </a:r>
            <a:r>
              <a:rPr lang="en-US" sz="1600" dirty="0">
                <a:solidFill>
                  <a:srgbClr val="1F497D"/>
                </a:solidFill>
              </a:rPr>
              <a:t>is posted</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TSWV in tomato and pepper </a:t>
            </a:r>
            <a:r>
              <a:rPr lang="en-US" sz="1600" dirty="0">
                <a:solidFill>
                  <a:srgbClr val="1F497D"/>
                </a:solidFill>
              </a:rPr>
              <a:t>– seed increases, phytosanitary &amp; functional testing completed, waiting for approval of white papers</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Watermelon Fusarium wilt </a:t>
            </a:r>
            <a:r>
              <a:rPr lang="en-US" sz="1600" dirty="0">
                <a:solidFill>
                  <a:srgbClr val="1F497D"/>
                </a:solidFill>
              </a:rPr>
              <a:t>– seed increases, phytosanitary testing completed, functional testing under way, white paper in development</a:t>
            </a:r>
          </a:p>
          <a:p>
            <a:pPr algn="l"/>
            <a:r>
              <a:rPr lang="en-US" sz="2000" dirty="0">
                <a:solidFill>
                  <a:srgbClr val="1F497D"/>
                </a:solidFill>
              </a:rPr>
              <a:t>Round 3: Approved 2017 – Harmores 3 (H3)</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Tomato Mi </a:t>
            </a:r>
            <a:r>
              <a:rPr lang="en-US" sz="1600" dirty="0">
                <a:solidFill>
                  <a:srgbClr val="1F497D"/>
                </a:solidFill>
              </a:rPr>
              <a:t>– differentials selected &amp; increased and ring test under way</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Tomato Fol </a:t>
            </a:r>
            <a:r>
              <a:rPr lang="en-US" sz="1600" dirty="0">
                <a:solidFill>
                  <a:srgbClr val="1F497D"/>
                </a:solidFill>
              </a:rPr>
              <a:t>– differentials selected &amp; increased and ring test under way</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Melon Fom </a:t>
            </a:r>
            <a:r>
              <a:rPr lang="en-US" sz="1600" dirty="0">
                <a:solidFill>
                  <a:srgbClr val="1F497D"/>
                </a:solidFill>
              </a:rPr>
              <a:t>– already distributed by CPPSI, integrated into H3 testing</a:t>
            </a:r>
          </a:p>
          <a:p>
            <a:pPr marL="628650" lvl="2" indent="-171450" algn="l">
              <a:spcBef>
                <a:spcPts val="0"/>
              </a:spcBef>
              <a:buSzPct val="100000"/>
              <a:buFont typeface="Courier New" panose="02070309020205020404" pitchFamily="49" charset="0"/>
              <a:buChar char="o"/>
            </a:pPr>
            <a:r>
              <a:rPr lang="en-US" sz="1600" u="sng" dirty="0">
                <a:solidFill>
                  <a:srgbClr val="1F497D"/>
                </a:solidFill>
              </a:rPr>
              <a:t>Melon Px </a:t>
            </a:r>
            <a:r>
              <a:rPr lang="en-US" sz="1600" dirty="0">
                <a:solidFill>
                  <a:srgbClr val="1F497D"/>
                </a:solidFill>
              </a:rPr>
              <a:t>– differentials selected, seed increases done, ring tests under way, complex disease system that evolved into an ISF working group</a:t>
            </a:r>
          </a:p>
          <a:p>
            <a:pPr algn="l"/>
            <a:endParaRPr lang="en-US" sz="2000" dirty="0">
              <a:solidFill>
                <a:srgbClr val="1F497D"/>
              </a:solidFill>
            </a:endParaRPr>
          </a:p>
          <a:p>
            <a:pPr algn="l"/>
            <a:endParaRPr lang="en-US" sz="2000" dirty="0">
              <a:solidFill>
                <a:srgbClr val="1F497D"/>
              </a:solidFill>
            </a:endParaRPr>
          </a:p>
          <a:p>
            <a:pPr algn="l"/>
            <a:endParaRPr lang="en-US" sz="2000" dirty="0">
              <a:solidFill>
                <a:srgbClr val="1F497D"/>
              </a:solidFill>
            </a:endParaRPr>
          </a:p>
        </p:txBody>
      </p:sp>
    </p:spTree>
    <p:extLst>
      <p:ext uri="{BB962C8B-B14F-4D97-AF65-F5344CB8AC3E}">
        <p14:creationId xmlns:p14="http://schemas.microsoft.com/office/powerpoint/2010/main" val="35277256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6267" y="128773"/>
            <a:ext cx="7772400" cy="872360"/>
          </a:xfrm>
        </p:spPr>
        <p:txBody>
          <a:bodyPr>
            <a:normAutofit/>
          </a:bodyPr>
          <a:lstStyle/>
          <a:p>
            <a:pPr algn="l"/>
            <a:r>
              <a:rPr lang="en-US" sz="3000" dirty="0">
                <a:solidFill>
                  <a:srgbClr val="1F497D"/>
                </a:solidFill>
                <a:ea typeface="+mn-ea"/>
                <a:cs typeface="+mn-cs"/>
              </a:rPr>
              <a:t>The ISF DRT WG Melon Px Initiative</a:t>
            </a:r>
            <a:endParaRPr lang="en-US" sz="3000" dirty="0"/>
          </a:p>
        </p:txBody>
      </p:sp>
      <p:sp>
        <p:nvSpPr>
          <p:cNvPr id="3" name="Subtitle 2"/>
          <p:cNvSpPr>
            <a:spLocks noGrp="1"/>
          </p:cNvSpPr>
          <p:nvPr>
            <p:ph type="subTitle" idx="1"/>
          </p:nvPr>
        </p:nvSpPr>
        <p:spPr>
          <a:xfrm>
            <a:off x="414867" y="1090345"/>
            <a:ext cx="8492066" cy="4579761"/>
          </a:xfrm>
        </p:spPr>
        <p:txBody>
          <a:bodyPr>
            <a:normAutofit fontScale="92500" lnSpcReduction="20000"/>
          </a:bodyPr>
          <a:lstStyle/>
          <a:p>
            <a:pPr marL="342900" indent="-342900" algn="l">
              <a:buSzPct val="150000"/>
              <a:buFont typeface="Arial" panose="020B0604020202020204" pitchFamily="34" charset="0"/>
              <a:buChar char="•"/>
            </a:pPr>
            <a:r>
              <a:rPr lang="en-US" sz="2000" dirty="0">
                <a:solidFill>
                  <a:schemeClr val="tx2"/>
                </a:solidFill>
              </a:rPr>
              <a:t>During a June 2018 meeting of the ISF DRT WG, available data were presented by Ales Lebeda, Jim McCreight and Thierry Jaunet that described host differentials to identify and differentiate the races of the cucurbit PMs</a:t>
            </a:r>
          </a:p>
          <a:p>
            <a:pPr marL="342900" indent="-342900" algn="l">
              <a:buSzPct val="150000"/>
              <a:buFont typeface="Arial" panose="020B0604020202020204" pitchFamily="34" charset="0"/>
              <a:buChar char="•"/>
            </a:pPr>
            <a:r>
              <a:rPr lang="en-US" sz="2000" dirty="0">
                <a:solidFill>
                  <a:schemeClr val="tx2"/>
                </a:solidFill>
              </a:rPr>
              <a:t>Based on this knowledge, our aim was to </a:t>
            </a:r>
            <a:r>
              <a:rPr lang="en-US" sz="2000" u="sng" dirty="0">
                <a:solidFill>
                  <a:schemeClr val="tx2"/>
                </a:solidFill>
              </a:rPr>
              <a:t>develop a subset of manageable differentiating melon hosts, assemble relevant Px races and protocols that would lend themselves to routine disease resistance testing</a:t>
            </a:r>
            <a:r>
              <a:rPr lang="en-US" sz="2000" dirty="0">
                <a:solidFill>
                  <a:schemeClr val="tx2"/>
                </a:solidFill>
              </a:rPr>
              <a:t> that supports claims of resistance </a:t>
            </a:r>
          </a:p>
          <a:p>
            <a:pPr marL="800100" lvl="1" indent="-342900" algn="l">
              <a:buSzPct val="150000"/>
              <a:buFont typeface="Arial" panose="020B0604020202020204" pitchFamily="34" charset="0"/>
              <a:buChar char="•"/>
            </a:pPr>
            <a:r>
              <a:rPr lang="en-US" sz="1600" dirty="0">
                <a:solidFill>
                  <a:schemeClr val="tx2"/>
                </a:solidFill>
              </a:rPr>
              <a:t>International in scope</a:t>
            </a:r>
          </a:p>
          <a:p>
            <a:pPr marL="800100" lvl="1" indent="-342900" algn="l">
              <a:buSzPct val="150000"/>
              <a:buFont typeface="Arial" panose="020B0604020202020204" pitchFamily="34" charset="0"/>
              <a:buChar char="•"/>
            </a:pPr>
            <a:r>
              <a:rPr lang="en-US" sz="1600" dirty="0">
                <a:solidFill>
                  <a:schemeClr val="tx2"/>
                </a:solidFill>
              </a:rPr>
              <a:t>Based on the major melon Px resistance genes</a:t>
            </a:r>
          </a:p>
          <a:p>
            <a:pPr marL="800100" lvl="1" indent="-342900" algn="l">
              <a:buSzPct val="150000"/>
              <a:buFont typeface="Arial" panose="020B0604020202020204" pitchFamily="34" charset="0"/>
              <a:buChar char="•"/>
            </a:pPr>
            <a:r>
              <a:rPr lang="en-US" sz="1600" dirty="0">
                <a:solidFill>
                  <a:schemeClr val="tx2"/>
                </a:solidFill>
              </a:rPr>
              <a:t>Candidate differentials and melon Px races were proposed based on presented data</a:t>
            </a:r>
          </a:p>
          <a:p>
            <a:pPr marL="800100" lvl="1" indent="-342900" algn="l">
              <a:buSzPct val="150000"/>
              <a:buFont typeface="Arial" panose="020B0604020202020204" pitchFamily="34" charset="0"/>
              <a:buChar char="•"/>
            </a:pPr>
            <a:r>
              <a:rPr lang="en-US" sz="1600" dirty="0">
                <a:solidFill>
                  <a:schemeClr val="tx2"/>
                </a:solidFill>
              </a:rPr>
              <a:t>Incorporate the septet coding system described by Lebeda and Jaunet </a:t>
            </a:r>
          </a:p>
          <a:p>
            <a:pPr marL="342900" indent="-342900" algn="l">
              <a:buSzPct val="150000"/>
              <a:buFont typeface="Arial" panose="020B0604020202020204" pitchFamily="34" charset="0"/>
              <a:buChar char="•"/>
            </a:pPr>
            <a:r>
              <a:rPr lang="en-US" sz="2000" dirty="0">
                <a:solidFill>
                  <a:schemeClr val="tx2"/>
                </a:solidFill>
              </a:rPr>
              <a:t>Our focus is on the </a:t>
            </a:r>
            <a:r>
              <a:rPr lang="en-US" sz="2000" u="sng" dirty="0">
                <a:solidFill>
                  <a:schemeClr val="tx2"/>
                </a:solidFill>
              </a:rPr>
              <a:t>economically impactful races </a:t>
            </a:r>
            <a:r>
              <a:rPr lang="en-US" sz="2000" dirty="0">
                <a:solidFill>
                  <a:schemeClr val="tx2"/>
                </a:solidFill>
              </a:rPr>
              <a:t>of melon Px against which US and EU claims of disease resistance are made: 1, 2, 3.5 and 5</a:t>
            </a:r>
            <a:endParaRPr lang="en-US" sz="1600" dirty="0">
              <a:solidFill>
                <a:schemeClr val="tx2"/>
              </a:solidFill>
            </a:endParaRPr>
          </a:p>
          <a:p>
            <a:pPr marL="342900" indent="-342900" algn="l">
              <a:buSzPct val="150000"/>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val="54121915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5332" y="430356"/>
            <a:ext cx="7772400" cy="961569"/>
          </a:xfrm>
        </p:spPr>
        <p:txBody>
          <a:bodyPr/>
          <a:lstStyle/>
          <a:p>
            <a:pPr algn="l"/>
            <a:r>
              <a:rPr lang="en-US" sz="3000" dirty="0">
                <a:solidFill>
                  <a:schemeClr val="tx2"/>
                </a:solidFill>
              </a:rPr>
              <a:t>Reference material development status</a:t>
            </a:r>
            <a:endParaRPr lang="en-US" dirty="0"/>
          </a:p>
        </p:txBody>
      </p:sp>
      <p:sp>
        <p:nvSpPr>
          <p:cNvPr id="3" name="Subtitle 2"/>
          <p:cNvSpPr>
            <a:spLocks noGrp="1"/>
          </p:cNvSpPr>
          <p:nvPr>
            <p:ph type="subTitle" idx="1"/>
          </p:nvPr>
        </p:nvSpPr>
        <p:spPr>
          <a:xfrm>
            <a:off x="477287" y="1426999"/>
            <a:ext cx="6400800" cy="3704228"/>
          </a:xfrm>
        </p:spPr>
        <p:txBody>
          <a:bodyPr>
            <a:normAutofit/>
          </a:bodyPr>
          <a:lstStyle/>
          <a:p>
            <a:pPr algn="l"/>
            <a:r>
              <a:rPr lang="en-US" sz="2000" dirty="0">
                <a:solidFill>
                  <a:schemeClr val="tx2"/>
                </a:solidFill>
              </a:rPr>
              <a:t>Round 4: Approved 2018 – collecting sources of resistance, reference strains and reviewing literature.  Seed increases this summer</a:t>
            </a:r>
            <a:endParaRPr lang="en-US" sz="2000" i="1" dirty="0">
              <a:solidFill>
                <a:schemeClr val="tx2"/>
              </a:solidFill>
            </a:endParaRPr>
          </a:p>
          <a:p>
            <a:pPr marL="628650" lvl="2" indent="-171450" algn="l">
              <a:spcBef>
                <a:spcPts val="0"/>
              </a:spcBef>
              <a:buSzPct val="100000"/>
              <a:buFont typeface="Courier New" panose="02070309020205020404" pitchFamily="49" charset="0"/>
              <a:buChar char="o"/>
            </a:pPr>
            <a:r>
              <a:rPr lang="en-US" sz="1600" dirty="0">
                <a:solidFill>
                  <a:srgbClr val="1F497D"/>
                </a:solidFill>
              </a:rPr>
              <a:t>Pepper PVY</a:t>
            </a:r>
          </a:p>
          <a:p>
            <a:pPr marL="628650" lvl="2" indent="-171450" algn="l">
              <a:spcBef>
                <a:spcPts val="0"/>
              </a:spcBef>
              <a:buSzPct val="100000"/>
              <a:buFont typeface="Courier New" panose="02070309020205020404" pitchFamily="49" charset="0"/>
              <a:buChar char="o"/>
            </a:pPr>
            <a:r>
              <a:rPr lang="en-US" sz="1600" dirty="0">
                <a:solidFill>
                  <a:srgbClr val="1F497D"/>
                </a:solidFill>
              </a:rPr>
              <a:t>Pepper PepMV</a:t>
            </a:r>
          </a:p>
          <a:p>
            <a:pPr marL="628650" lvl="2" indent="-171450" algn="l">
              <a:spcBef>
                <a:spcPts val="0"/>
              </a:spcBef>
              <a:buSzPct val="100000"/>
              <a:buFont typeface="Courier New" panose="02070309020205020404" pitchFamily="49" charset="0"/>
              <a:buChar char="o"/>
            </a:pPr>
            <a:r>
              <a:rPr lang="en-US" sz="1600" dirty="0">
                <a:solidFill>
                  <a:srgbClr val="1F497D"/>
                </a:solidFill>
              </a:rPr>
              <a:t>(Plantum will release differentials for pepper TEV soon)</a:t>
            </a:r>
          </a:p>
          <a:p>
            <a:pPr marL="628650" lvl="2" indent="-171450" algn="l">
              <a:spcBef>
                <a:spcPts val="0"/>
              </a:spcBef>
              <a:buSzPct val="100000"/>
              <a:buFont typeface="Courier New" panose="02070309020205020404" pitchFamily="49" charset="0"/>
              <a:buChar char="o"/>
            </a:pPr>
            <a:r>
              <a:rPr lang="en-US" sz="1600" dirty="0">
                <a:solidFill>
                  <a:srgbClr val="1F497D"/>
                </a:solidFill>
              </a:rPr>
              <a:t>Pepper Tobamoviruses</a:t>
            </a:r>
          </a:p>
          <a:p>
            <a:pPr marL="628650" lvl="2" indent="-171450" algn="l">
              <a:spcBef>
                <a:spcPts val="0"/>
              </a:spcBef>
              <a:buSzPct val="100000"/>
              <a:buFont typeface="Courier New" panose="02070309020205020404" pitchFamily="49" charset="0"/>
              <a:buChar char="o"/>
            </a:pPr>
            <a:r>
              <a:rPr lang="en-US" sz="1600" dirty="0">
                <a:solidFill>
                  <a:srgbClr val="1F497D"/>
                </a:solidFill>
              </a:rPr>
              <a:t>Tomato Verticillium wilt</a:t>
            </a:r>
          </a:p>
          <a:p>
            <a:pPr marL="0" lvl="1" algn="l">
              <a:spcBef>
                <a:spcPts val="0"/>
              </a:spcBef>
              <a:buSzPct val="100000"/>
            </a:pPr>
            <a:endParaRPr lang="en-US" sz="1000" dirty="0">
              <a:solidFill>
                <a:srgbClr val="1F497D"/>
              </a:solidFill>
            </a:endParaRPr>
          </a:p>
          <a:p>
            <a:pPr marL="0" lvl="1" algn="l">
              <a:spcBef>
                <a:spcPts val="0"/>
              </a:spcBef>
              <a:buSzPct val="100000"/>
            </a:pPr>
            <a:r>
              <a:rPr lang="en-US" sz="2000" dirty="0">
                <a:solidFill>
                  <a:srgbClr val="1F497D"/>
                </a:solidFill>
              </a:rPr>
              <a:t>Round 5: 2019 now under discussion</a:t>
            </a:r>
          </a:p>
          <a:p>
            <a:pPr algn="l"/>
            <a:endParaRPr lang="en-US" sz="2000" dirty="0">
              <a:solidFill>
                <a:schemeClr val="tx2"/>
              </a:solidFill>
            </a:endParaRPr>
          </a:p>
        </p:txBody>
      </p:sp>
    </p:spTree>
    <p:extLst>
      <p:ext uri="{BB962C8B-B14F-4D97-AF65-F5344CB8AC3E}">
        <p14:creationId xmlns:p14="http://schemas.microsoft.com/office/powerpoint/2010/main" val="365014684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17984"/>
            <a:ext cx="6257693" cy="961569"/>
          </a:xfrm>
        </p:spPr>
        <p:txBody>
          <a:bodyPr/>
          <a:lstStyle/>
          <a:p>
            <a:pPr algn="l"/>
            <a:r>
              <a:rPr lang="en-US" sz="3000" dirty="0">
                <a:solidFill>
                  <a:srgbClr val="1F497D"/>
                </a:solidFill>
              </a:rPr>
              <a:t>Round 5 Candidates</a:t>
            </a:r>
            <a:endParaRPr lang="en-US" dirty="0"/>
          </a:p>
        </p:txBody>
      </p:sp>
      <p:sp>
        <p:nvSpPr>
          <p:cNvPr id="3" name="Subtitle 2"/>
          <p:cNvSpPr>
            <a:spLocks noGrp="1"/>
          </p:cNvSpPr>
          <p:nvPr>
            <p:ph type="subTitle" idx="1"/>
          </p:nvPr>
        </p:nvSpPr>
        <p:spPr>
          <a:xfrm>
            <a:off x="685802" y="1179551"/>
            <a:ext cx="7569679" cy="4228648"/>
          </a:xfrm>
        </p:spPr>
        <p:txBody>
          <a:bodyPr>
            <a:noAutofit/>
          </a:bodyPr>
          <a:lstStyle/>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Brassica Downy mildews</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Bean: Rust, Anthracnose, Halo blight (Psp), common CMV</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Tomato: Target spot, Spot, Fulvia fulva, Fusarium crown rot, Speck</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Pepper: Phytophthora crown and root rot, CMV (hot)</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Watermelon: anthracnose – race 1</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Sweet corn: rust</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Melon, Squash, Watermelon: CMV, PRSV, WMV, ZYMV</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Cucumber: CMV</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Lettuce: Fusarium wilt, LMV</a:t>
            </a:r>
          </a:p>
          <a:p>
            <a:pPr marL="342900" marR="0" lvl="0" indent="-342900" algn="l">
              <a:spcBef>
                <a:spcPts val="0"/>
              </a:spcBef>
              <a:spcAft>
                <a:spcPts val="0"/>
              </a:spcAft>
              <a:buFont typeface="Symbol" panose="05050102010706020507" pitchFamily="18" charset="2"/>
              <a:buChar char=""/>
            </a:pPr>
            <a:r>
              <a:rPr lang="en-US" sz="2000" dirty="0">
                <a:solidFill>
                  <a:schemeClr val="tx2"/>
                </a:solidFill>
                <a:latin typeface="Calibri" panose="020F0502020204030204" pitchFamily="34" charset="0"/>
                <a:ea typeface="Calibri" panose="020F0502020204030204" pitchFamily="34" charset="0"/>
                <a:cs typeface="Times New Roman" panose="02020603050405020304" pitchFamily="18" charset="0"/>
              </a:rPr>
              <a:t>Melon: aphids, white flies</a:t>
            </a:r>
          </a:p>
          <a:p>
            <a:pPr algn="l"/>
            <a:endParaRPr lang="en-US" sz="2000" dirty="0">
              <a:solidFill>
                <a:schemeClr val="tx2"/>
              </a:solidFill>
            </a:endParaRPr>
          </a:p>
        </p:txBody>
      </p:sp>
    </p:spTree>
    <p:extLst>
      <p:ext uri="{BB962C8B-B14F-4D97-AF65-F5344CB8AC3E}">
        <p14:creationId xmlns:p14="http://schemas.microsoft.com/office/powerpoint/2010/main" val="16799831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1" y="568180"/>
            <a:ext cx="6726677" cy="961569"/>
          </a:xfrm>
        </p:spPr>
        <p:txBody>
          <a:bodyPr>
            <a:noAutofit/>
          </a:bodyPr>
          <a:lstStyle/>
          <a:p>
            <a:pPr algn="l"/>
            <a:r>
              <a:rPr lang="en-US" sz="2400" dirty="0">
                <a:solidFill>
                  <a:srgbClr val="1F497D"/>
                </a:solidFill>
              </a:rPr>
              <a:t>Grateful for the continued support of ASTA and our seed industry founding supporters</a:t>
            </a:r>
          </a:p>
        </p:txBody>
      </p:sp>
      <p:sp>
        <p:nvSpPr>
          <p:cNvPr id="4" name="Subtitle 2"/>
          <p:cNvSpPr txBox="1">
            <a:spLocks/>
          </p:cNvSpPr>
          <p:nvPr/>
        </p:nvSpPr>
        <p:spPr>
          <a:xfrm>
            <a:off x="2734434" y="1918855"/>
            <a:ext cx="2629413" cy="3671308"/>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000" dirty="0">
                <a:solidFill>
                  <a:srgbClr val="1F497D"/>
                </a:solidFill>
              </a:rPr>
              <a:t>Bayer</a:t>
            </a:r>
          </a:p>
          <a:p>
            <a:pPr algn="l"/>
            <a:r>
              <a:rPr lang="en-US" sz="2000" dirty="0">
                <a:solidFill>
                  <a:srgbClr val="1F497D"/>
                </a:solidFill>
              </a:rPr>
              <a:t>Enza Zaden</a:t>
            </a:r>
          </a:p>
          <a:p>
            <a:pPr algn="l"/>
            <a:r>
              <a:rPr lang="en-US" sz="2000" dirty="0">
                <a:solidFill>
                  <a:srgbClr val="1F497D"/>
                </a:solidFill>
              </a:rPr>
              <a:t>HM Clause</a:t>
            </a:r>
          </a:p>
          <a:p>
            <a:pPr algn="l"/>
            <a:r>
              <a:rPr lang="en-US" sz="2000" dirty="0">
                <a:solidFill>
                  <a:srgbClr val="1F497D"/>
                </a:solidFill>
              </a:rPr>
              <a:t>Nunhems - BASF</a:t>
            </a:r>
          </a:p>
          <a:p>
            <a:pPr algn="l"/>
            <a:r>
              <a:rPr lang="en-US" sz="2000" dirty="0">
                <a:solidFill>
                  <a:srgbClr val="1F497D"/>
                </a:solidFill>
              </a:rPr>
              <a:t>Rijk Zwaan</a:t>
            </a:r>
          </a:p>
          <a:p>
            <a:pPr algn="l"/>
            <a:r>
              <a:rPr lang="en-US" sz="2000" dirty="0">
                <a:solidFill>
                  <a:srgbClr val="1F497D"/>
                </a:solidFill>
              </a:rPr>
              <a:t>Sakata</a:t>
            </a:r>
          </a:p>
          <a:p>
            <a:pPr algn="l"/>
            <a:r>
              <a:rPr lang="en-US" sz="2000" dirty="0">
                <a:solidFill>
                  <a:srgbClr val="1F497D"/>
                </a:solidFill>
              </a:rPr>
              <a:t>Syngenta</a:t>
            </a:r>
          </a:p>
        </p:txBody>
      </p:sp>
    </p:spTree>
    <p:extLst>
      <p:ext uri="{BB962C8B-B14F-4D97-AF65-F5344CB8AC3E}">
        <p14:creationId xmlns:p14="http://schemas.microsoft.com/office/powerpoint/2010/main" val="246126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Changes to China’s Foreign Investment Rules</a:t>
            </a:r>
            <a:endParaRPr lang="en-US" dirty="0"/>
          </a:p>
        </p:txBody>
      </p:sp>
      <p:sp>
        <p:nvSpPr>
          <p:cNvPr id="3" name="Content Placeholder 2"/>
          <p:cNvSpPr>
            <a:spLocks noGrp="1"/>
          </p:cNvSpPr>
          <p:nvPr>
            <p:ph idx="1"/>
          </p:nvPr>
        </p:nvSpPr>
        <p:spPr/>
        <p:txBody>
          <a:bodyPr/>
          <a:lstStyle/>
          <a:p>
            <a:r>
              <a:rPr lang="en-US" dirty="0" smtClean="0"/>
              <a:t>Effective July 28, 2018</a:t>
            </a:r>
            <a:endParaRPr lang="en-US" dirty="0"/>
          </a:p>
          <a:p>
            <a:r>
              <a:rPr lang="en-US" dirty="0" smtClean="0"/>
              <a:t>Still prohibited: foreign investment in rice, soybean, GM crops, and “rare and unique” varieties</a:t>
            </a:r>
          </a:p>
          <a:p>
            <a:r>
              <a:rPr lang="en-US" dirty="0" smtClean="0"/>
              <a:t>For wheat and corn,  shares may be 49% foreign owned.</a:t>
            </a:r>
          </a:p>
          <a:p>
            <a:r>
              <a:rPr lang="en-US" dirty="0" smtClean="0"/>
              <a:t>In a Free Trade Zone, wheat and corn may be 66% foreign owned.</a:t>
            </a:r>
          </a:p>
          <a:p>
            <a:r>
              <a:rPr lang="en-US" b="1" dirty="0" smtClean="0">
                <a:solidFill>
                  <a:schemeClr val="tx2"/>
                </a:solidFill>
              </a:rPr>
              <a:t>NEW: </a:t>
            </a:r>
            <a:r>
              <a:rPr lang="en-US" dirty="0" smtClean="0"/>
              <a:t>Vegetable and flower seed investment may be 100% owned by a foreign entity.</a:t>
            </a:r>
          </a:p>
          <a:p>
            <a:endParaRPr lang="en-US" dirty="0"/>
          </a:p>
        </p:txBody>
      </p:sp>
    </p:spTree>
    <p:extLst>
      <p:ext uri="{BB962C8B-B14F-4D97-AF65-F5344CB8AC3E}">
        <p14:creationId xmlns:p14="http://schemas.microsoft.com/office/powerpoint/2010/main" val="391286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Agriculture Trade Promotion Program</a:t>
            </a:r>
            <a:endParaRPr lang="en-US" b="1" dirty="0"/>
          </a:p>
        </p:txBody>
      </p:sp>
      <p:sp>
        <p:nvSpPr>
          <p:cNvPr id="7" name="Content Placeholder 6"/>
          <p:cNvSpPr>
            <a:spLocks noGrp="1"/>
          </p:cNvSpPr>
          <p:nvPr>
            <p:ph idx="1"/>
          </p:nvPr>
        </p:nvSpPr>
        <p:spPr/>
        <p:txBody>
          <a:bodyPr/>
          <a:lstStyle/>
          <a:p>
            <a:r>
              <a:rPr lang="en-US" dirty="0" smtClean="0"/>
              <a:t>Designed to mitigate impacts of tariffs on U.S. ag industry</a:t>
            </a:r>
            <a:br>
              <a:rPr lang="en-US" dirty="0" smtClean="0"/>
            </a:br>
            <a:endParaRPr lang="en-US" dirty="0" smtClean="0"/>
          </a:p>
          <a:p>
            <a:r>
              <a:rPr lang="en-US" dirty="0" smtClean="0"/>
              <a:t>ASTA receives $1,375,000 grant!</a:t>
            </a:r>
            <a:br>
              <a:rPr lang="en-US" dirty="0" smtClean="0"/>
            </a:br>
            <a:endParaRPr lang="en-US" dirty="0" smtClean="0"/>
          </a:p>
          <a:p>
            <a:r>
              <a:rPr lang="en-US" dirty="0" smtClean="0"/>
              <a:t>Two projects:</a:t>
            </a:r>
          </a:p>
          <a:p>
            <a:pPr marL="0" indent="0">
              <a:buNone/>
            </a:pPr>
            <a:r>
              <a:rPr lang="en-US" dirty="0" smtClean="0"/>
              <a:t>        - Alternative Seed Multiplication Locations (3 countries)</a:t>
            </a:r>
          </a:p>
          <a:p>
            <a:pPr marL="0" indent="0">
              <a:buNone/>
            </a:pPr>
            <a:r>
              <a:rPr lang="en-US" dirty="0"/>
              <a:t> </a:t>
            </a:r>
            <a:r>
              <a:rPr lang="en-US" dirty="0" smtClean="0"/>
              <a:t>       - Promoting PBI policy in Europe</a:t>
            </a:r>
            <a:br>
              <a:rPr lang="en-US" dirty="0" smtClean="0"/>
            </a:br>
            <a:endParaRPr lang="en-US" dirty="0"/>
          </a:p>
        </p:txBody>
      </p:sp>
    </p:spTree>
    <p:extLst>
      <p:ext uri="{BB962C8B-B14F-4D97-AF65-F5344CB8AC3E}">
        <p14:creationId xmlns:p14="http://schemas.microsoft.com/office/powerpoint/2010/main" val="35307134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2">
      <a:dk1>
        <a:srgbClr val="292934"/>
      </a:dk1>
      <a:lt1>
        <a:srgbClr val="FFFFFF"/>
      </a:lt1>
      <a:dk2>
        <a:srgbClr val="DD4814"/>
      </a:dk2>
      <a:lt2>
        <a:srgbClr val="F3F2DC"/>
      </a:lt2>
      <a:accent1>
        <a:srgbClr val="A2AD00"/>
      </a:accent1>
      <a:accent2>
        <a:srgbClr val="51626F"/>
      </a:accent2>
      <a:accent3>
        <a:srgbClr val="584528"/>
      </a:accent3>
      <a:accent4>
        <a:srgbClr val="394A58"/>
      </a:accent4>
      <a:accent5>
        <a:srgbClr val="8E908F"/>
      </a:accent5>
      <a:accent6>
        <a:srgbClr val="EAAB00"/>
      </a:accent6>
      <a:hlink>
        <a:srgbClr val="2A6EBB"/>
      </a:hlink>
      <a:folHlink>
        <a:srgbClr val="C9DD03"/>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to9 Branded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16217</TotalTime>
  <Words>6135</Words>
  <Application>Microsoft Office PowerPoint</Application>
  <PresentationFormat>On-screen Show (4:3)</PresentationFormat>
  <Paragraphs>550</Paragraphs>
  <Slides>74</Slides>
  <Notes>27</Notes>
  <HiddenSlides>2</HiddenSlides>
  <MMClips>0</MMClips>
  <ScaleCrop>false</ScaleCrop>
  <HeadingPairs>
    <vt:vector size="4" baseType="variant">
      <vt:variant>
        <vt:lpstr>Theme</vt:lpstr>
      </vt:variant>
      <vt:variant>
        <vt:i4>4</vt:i4>
      </vt:variant>
      <vt:variant>
        <vt:lpstr>Slide Titles</vt:lpstr>
      </vt:variant>
      <vt:variant>
        <vt:i4>74</vt:i4>
      </vt:variant>
    </vt:vector>
  </HeadingPairs>
  <TitlesOfParts>
    <vt:vector size="78" baseType="lpstr">
      <vt:lpstr>Clarity</vt:lpstr>
      <vt:lpstr>1_Office Theme</vt:lpstr>
      <vt:lpstr>Office Theme</vt:lpstr>
      <vt:lpstr>16to9 Branded Powerpoint</vt:lpstr>
      <vt:lpstr>Emerging Seed Issues WG</vt:lpstr>
      <vt:lpstr>Trade Policy Updates</vt:lpstr>
      <vt:lpstr>Impact of Tariffs on U.S. Seed Industry</vt:lpstr>
      <vt:lpstr>Impact of Tariffs on U.S. Seed Industry</vt:lpstr>
      <vt:lpstr>USMCA</vt:lpstr>
      <vt:lpstr>Future Agreements</vt:lpstr>
      <vt:lpstr>International Production Issues</vt:lpstr>
      <vt:lpstr>Changes to China’s Foreign Investment Rules</vt:lpstr>
      <vt:lpstr>Agriculture Trade Promotion Program</vt:lpstr>
      <vt:lpstr>Counter-seasonal Production</vt:lpstr>
      <vt:lpstr>Lower Mekong Delta Initiative Seed Project</vt:lpstr>
      <vt:lpstr>Stay up to date with ASTA’s international activities</vt:lpstr>
      <vt:lpstr>Questions &amp; Answers</vt:lpstr>
      <vt:lpstr>2018 Farm Bill: overview &amp; next steps</vt:lpstr>
      <vt:lpstr>HOW WE GOT HERE</vt:lpstr>
      <vt:lpstr>FARM BILL </vt:lpstr>
      <vt:lpstr>FARM BILL</vt:lpstr>
      <vt:lpstr> FARM BILL  </vt:lpstr>
      <vt:lpstr>FARM BILL: SPECIALTY CROPS</vt:lpstr>
      <vt:lpstr>NEXT STEPS</vt:lpstr>
      <vt:lpstr>STORM THE HILL 2019</vt:lpstr>
      <vt:lpstr>National Bioengineered Food Disclosure Standard (NBFDS)</vt:lpstr>
      <vt:lpstr>Definition of Bioengineered Food</vt:lpstr>
      <vt:lpstr>Bioengineered Foods </vt:lpstr>
      <vt:lpstr>Refined Foods</vt:lpstr>
      <vt:lpstr>Companies can demonstrate products are not bioengineered</vt:lpstr>
      <vt:lpstr>Thresholds </vt:lpstr>
      <vt:lpstr>Organic</vt:lpstr>
      <vt:lpstr>Mandatory Disclosure </vt:lpstr>
      <vt:lpstr>Voluntary Disclosure</vt:lpstr>
      <vt:lpstr>Non-GMO </vt:lpstr>
      <vt:lpstr>Seed treatment </vt:lpstr>
      <vt:lpstr>Treated Article Exemption: EPA Comments Due March 26, 2019</vt:lpstr>
      <vt:lpstr>Questions &amp; Answers</vt:lpstr>
      <vt:lpstr>V/F Emerging Issues Report</vt:lpstr>
      <vt:lpstr>New ASTA Staff Member: Abigail Struxness</vt:lpstr>
      <vt:lpstr>New Staff Member: Mary Scott</vt:lpstr>
      <vt:lpstr>Veg/Flower Conference, Orlando</vt:lpstr>
      <vt:lpstr>Tomato Brown Rugose Fruit Virus: The latest Emerging Disease!</vt:lpstr>
      <vt:lpstr>ToBRFV</vt:lpstr>
      <vt:lpstr>ToBRFV</vt:lpstr>
      <vt:lpstr>Symptoms: Mosaic/leaf distortion (bubbling) and      shoestring, and fern leaf</vt:lpstr>
      <vt:lpstr>Symptoms: Calyx: discoloration (browning) of veins; drying out/browning of tips </vt:lpstr>
      <vt:lpstr>Symptoms: Fruit: Undersize fruits; fruit abortion; blotching; pale color; brown necrotic spots</vt:lpstr>
      <vt:lpstr>Tomato Brown Rugose Fruit Virus (ToBRFV)</vt:lpstr>
      <vt:lpstr>Pictures courtesy of HM Clause</vt:lpstr>
      <vt:lpstr>Systems Approach Activities</vt:lpstr>
      <vt:lpstr>Systems Approach Activities</vt:lpstr>
      <vt:lpstr>Country Issues</vt:lpstr>
      <vt:lpstr>NAPPO ISPM 38 Hemispheric Workshop</vt:lpstr>
      <vt:lpstr>2019 Priorities</vt:lpstr>
      <vt:lpstr>2019 Priorities</vt:lpstr>
      <vt:lpstr>Priorities of the V&amp;O Section Board: Achievements and further actions  ASTA Emerging Issues WG (2. February 2019). Orlando, FL</vt:lpstr>
      <vt:lpstr>Movement of vegetable seeds</vt:lpstr>
      <vt:lpstr>Movement of vegetable seeds</vt:lpstr>
      <vt:lpstr>Engagement </vt:lpstr>
      <vt:lpstr>ISF guidelines on the nomination of novel plant pest races</vt:lpstr>
      <vt:lpstr>PowerPoint Presentation</vt:lpstr>
      <vt:lpstr>PowerPoint Presentation</vt:lpstr>
      <vt:lpstr>ISF guidelines on the nomination of novel plant pest races</vt:lpstr>
      <vt:lpstr>Background</vt:lpstr>
      <vt:lpstr>Nomination guidelines</vt:lpstr>
      <vt:lpstr>Race naming recommendations</vt:lpstr>
      <vt:lpstr>PowerPoint Presentation</vt:lpstr>
      <vt:lpstr>PowerPoint Presentation</vt:lpstr>
      <vt:lpstr>Industry changes and turnover in the CPPSI Working Group</vt:lpstr>
      <vt:lpstr>CPPSI Working Group:</vt:lpstr>
      <vt:lpstr>Finances</vt:lpstr>
      <vt:lpstr>Reference material development: lessons learned</vt:lpstr>
      <vt:lpstr>Reference material development status</vt:lpstr>
      <vt:lpstr>The ISF DRT WG Melon Px Initiative</vt:lpstr>
      <vt:lpstr>Reference material development status</vt:lpstr>
      <vt:lpstr>Round 5 Candidates</vt:lpstr>
      <vt:lpstr>Grateful for the continued support of ASTA and our seed industry founding supporters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Barnes</dc:creator>
  <cp:lastModifiedBy>Kaitlin Carpenter</cp:lastModifiedBy>
  <cp:revision>29</cp:revision>
  <dcterms:created xsi:type="dcterms:W3CDTF">2016-02-19T14:48:16Z</dcterms:created>
  <dcterms:modified xsi:type="dcterms:W3CDTF">2019-02-13T15:19:54Z</dcterms:modified>
</cp:coreProperties>
</file>