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8"/>
  </p:notesMasterIdLst>
  <p:sldIdLst>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58" r:id="rId19"/>
    <p:sldId id="259" r:id="rId20"/>
    <p:sldId id="260" r:id="rId21"/>
    <p:sldId id="261" r:id="rId22"/>
    <p:sldId id="262" r:id="rId23"/>
    <p:sldId id="263" r:id="rId24"/>
    <p:sldId id="264" r:id="rId25"/>
    <p:sldId id="266" r:id="rId26"/>
    <p:sldId id="26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0ACE1E-29F9-4E3A-9AD8-F7D133206B4B}" type="datetimeFigureOut">
              <a:rPr lang="en-US" smtClean="0"/>
              <a:t>2/13/2019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DFA7DD-3471-4D1E-9C75-C5EE87C88009}" type="slidenum">
              <a:rPr lang="en-US" smtClean="0"/>
              <a:t>‹#›</a:t>
            </a:fld>
            <a:endParaRPr lang="en-US"/>
          </a:p>
        </p:txBody>
      </p:sp>
    </p:spTree>
    <p:extLst>
      <p:ext uri="{BB962C8B-B14F-4D97-AF65-F5344CB8AC3E}">
        <p14:creationId xmlns:p14="http://schemas.microsoft.com/office/powerpoint/2010/main" val="103342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6078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Foundation is funded at $185 million, but FFAR must first provide Congress a detailed plan that includes a plan for soliciting additional resources. (The 2014 Farm Bill established the foundation with $200 million)</a:t>
            </a:r>
          </a:p>
          <a:p>
            <a:endParaRPr lang="en-US" dirty="0" smtClean="0"/>
          </a:p>
          <a:p>
            <a:r>
              <a:rPr lang="en-US" dirty="0" smtClean="0"/>
              <a:t>SCRI’s enhance</a:t>
            </a:r>
            <a:r>
              <a:rPr lang="en-US" baseline="0" dirty="0" smtClean="0"/>
              <a:t>d funding allows $80 million to be available for all specialty crops to apply for. There is also an additional $25 million set aside in a Citrus Trust Fund that will be dedicated to funding research in Citrus Greening.</a:t>
            </a:r>
          </a:p>
          <a:p>
            <a:endParaRPr lang="en-US" baseline="0" dirty="0" smtClean="0"/>
          </a:p>
          <a:p>
            <a:r>
              <a:rPr lang="en-US" baseline="0" dirty="0" smtClean="0"/>
              <a:t>The Farm Bill takes note that labor is one of the most pressing challenges to the specialty crop sector. There is language that requires that the Secretary conduct a review of programs at the Department of Agriculture that affect the production or processing of specialty crops, and develop and implement a strategy to accelerate the development and use of automation and mechanization in the production or processing of specialty crops</a:t>
            </a:r>
            <a:endParaRPr lang="en-US" dirty="0"/>
          </a:p>
        </p:txBody>
      </p:sp>
      <p:sp>
        <p:nvSpPr>
          <p:cNvPr id="4" name="Slide Number Placeholder 3"/>
          <p:cNvSpPr>
            <a:spLocks noGrp="1"/>
          </p:cNvSpPr>
          <p:nvPr>
            <p:ph type="sldNum" sz="quarter" idx="10"/>
          </p:nvPr>
        </p:nvSpPr>
        <p:spPr/>
        <p:txBody>
          <a:bodyPr/>
          <a:lstStyle/>
          <a:p>
            <a:fld id="{2AE4D892-216F-4F9E-B140-3A2B1DEAD00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048053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Farm Bill provides USDA with $5 million to collect data on the organic sector, in an effort to crack down on the importation of fraudulent organic products. The bill also contains language making minor modifications to the National Organic Standards Board</a:t>
            </a:r>
            <a:r>
              <a:rPr lang="en-US" baseline="0" dirty="0" smtClean="0"/>
              <a:t> such as allowing an employee of an organic farming operation to represent the owner or operator on the NOSB.</a:t>
            </a:r>
          </a:p>
          <a:p>
            <a:endParaRPr lang="en-US" dirty="0"/>
          </a:p>
        </p:txBody>
      </p:sp>
      <p:sp>
        <p:nvSpPr>
          <p:cNvPr id="4" name="Slide Number Placeholder 3"/>
          <p:cNvSpPr>
            <a:spLocks noGrp="1"/>
          </p:cNvSpPr>
          <p:nvPr>
            <p:ph type="sldNum" sz="quarter" idx="10"/>
          </p:nvPr>
        </p:nvSpPr>
        <p:spPr/>
        <p:txBody>
          <a:bodyPr/>
          <a:lstStyle/>
          <a:p>
            <a:fld id="{2AE4D892-216F-4F9E-B140-3A2B1DEAD000}" type="slidenum">
              <a:rPr lang="en-US" smtClean="0"/>
              <a:t>19</a:t>
            </a:fld>
            <a:endParaRPr lang="en-US"/>
          </a:p>
        </p:txBody>
      </p:sp>
    </p:spTree>
    <p:extLst>
      <p:ext uri="{BB962C8B-B14F-4D97-AF65-F5344CB8AC3E}">
        <p14:creationId xmlns:p14="http://schemas.microsoft.com/office/powerpoint/2010/main" val="304805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007396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97897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89035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473972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28814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129023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63647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27AD4-4B0B-7741-8696-E2AB7C8A352C}"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943522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5638800"/>
            <a:ext cx="2895600" cy="1001018"/>
          </a:xfrm>
          <a:prstGeom prst="rect">
            <a:avLst/>
          </a:prstGeom>
        </p:spPr>
      </p:pic>
    </p:spTree>
    <p:extLst>
      <p:ext uri="{BB962C8B-B14F-4D97-AF65-F5344CB8AC3E}">
        <p14:creationId xmlns:p14="http://schemas.microsoft.com/office/powerpoint/2010/main" val="9313031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3BA9A-9CAC-476C-8E05-1264A324A1D5}"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370762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43BA9A-9CAC-476C-8E05-1264A324A1D5}"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3047060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CCDF0DB3-0736-3946-90DF-61CE532F7A48}"/>
              </a:ext>
            </a:extLst>
          </p:cNvPr>
          <p:cNvSpPr/>
          <p:nvPr userDrawn="1"/>
        </p:nvSpPr>
        <p:spPr>
          <a:xfrm>
            <a:off x="0" y="2032000"/>
            <a:ext cx="9139535" cy="482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hasCustomPrompt="1"/>
          </p:nvPr>
        </p:nvSpPr>
        <p:spPr>
          <a:xfrm>
            <a:off x="685800" y="2589919"/>
            <a:ext cx="7772400" cy="1665992"/>
          </a:xfrm>
        </p:spPr>
        <p:txBody>
          <a:bodyPr anchor="b"/>
          <a:lstStyle>
            <a:lvl1pPr algn="ctr">
              <a:defRPr sz="6000">
                <a:solidFill>
                  <a:schemeClr val="accent6">
                    <a:lumMod val="50000"/>
                  </a:schemeClr>
                </a:solidFill>
              </a:defRPr>
            </a:lvl1pPr>
          </a:lstStyle>
          <a:p>
            <a:r>
              <a:rPr lang="en-US" dirty="0"/>
              <a:t>PRESENTATION TITLE</a:t>
            </a:r>
          </a:p>
        </p:txBody>
      </p:sp>
      <p:sp>
        <p:nvSpPr>
          <p:cNvPr id="3" name="Subtitle 2"/>
          <p:cNvSpPr>
            <a:spLocks noGrp="1"/>
          </p:cNvSpPr>
          <p:nvPr>
            <p:ph type="subTitle" idx="1" hasCustomPrompt="1"/>
          </p:nvPr>
        </p:nvSpPr>
        <p:spPr>
          <a:xfrm>
            <a:off x="1143000" y="4426126"/>
            <a:ext cx="6858000" cy="507117"/>
          </a:xfrm>
        </p:spPr>
        <p:txBody>
          <a:bodyPr>
            <a:no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Subtitle 2">
            <a:extLst>
              <a:ext uri="{FF2B5EF4-FFF2-40B4-BE49-F238E27FC236}">
                <a16:creationId xmlns="" xmlns:a16="http://schemas.microsoft.com/office/drawing/2014/main" id="{D2493DC5-0DA5-3C43-9601-5C4295BC6A52}"/>
              </a:ext>
            </a:extLst>
          </p:cNvPr>
          <p:cNvSpPr txBox="1">
            <a:spLocks/>
          </p:cNvSpPr>
          <p:nvPr userDrawn="1"/>
        </p:nvSpPr>
        <p:spPr>
          <a:xfrm>
            <a:off x="1148643" y="5210707"/>
            <a:ext cx="6858000" cy="50711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32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i="1" dirty="0">
                <a:solidFill>
                  <a:prstClr val="black">
                    <a:lumMod val="85000"/>
                    <a:lumOff val="15000"/>
                  </a:prstClr>
                </a:solidFill>
              </a:rPr>
              <a:t>Presented by</a:t>
            </a:r>
          </a:p>
        </p:txBody>
      </p:sp>
      <p:sp>
        <p:nvSpPr>
          <p:cNvPr id="10" name="Rectangle 9">
            <a:extLst>
              <a:ext uri="{FF2B5EF4-FFF2-40B4-BE49-F238E27FC236}">
                <a16:creationId xmlns="" xmlns:a16="http://schemas.microsoft.com/office/drawing/2014/main" id="{2D907650-E003-B24A-BCEA-3DC1B1FF33E4}"/>
              </a:ext>
            </a:extLst>
          </p:cNvPr>
          <p:cNvSpPr/>
          <p:nvPr userDrawn="1"/>
        </p:nvSpPr>
        <p:spPr>
          <a:xfrm>
            <a:off x="0" y="1885244"/>
            <a:ext cx="9139535" cy="146756"/>
          </a:xfrm>
          <a:prstGeom prst="rect">
            <a:avLst/>
          </a:prstGeom>
          <a:solidFill>
            <a:srgbClr val="FFB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a:extLst>
              <a:ext uri="{FF2B5EF4-FFF2-40B4-BE49-F238E27FC236}">
                <a16:creationId xmlns="" xmlns:a16="http://schemas.microsoft.com/office/drawing/2014/main" id="{7CCBDADF-5F72-B14C-BBB4-FDAA3199E697}"/>
              </a:ext>
            </a:extLst>
          </p:cNvPr>
          <p:cNvSpPr/>
          <p:nvPr userDrawn="1"/>
        </p:nvSpPr>
        <p:spPr>
          <a:xfrm>
            <a:off x="925551" y="2709746"/>
            <a:ext cx="7315200" cy="33119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96903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32089" y="2634192"/>
            <a:ext cx="6491112" cy="2344208"/>
          </a:xfrm>
        </p:spPr>
        <p:txBody>
          <a:bodyPr>
            <a:normAutofit/>
          </a:bodyPr>
          <a:lstStyle>
            <a:lvl1pPr algn="ctr">
              <a:defRPr sz="6000" b="1">
                <a:solidFill>
                  <a:schemeClr val="accent6">
                    <a:lumMod val="50000"/>
                  </a:schemeClr>
                </a:solidFill>
              </a:defRPr>
            </a:lvl1pPr>
          </a:lstStyle>
          <a:p>
            <a:r>
              <a:rPr lang="en-US" dirty="0"/>
              <a:t>SECTION START</a:t>
            </a:r>
          </a:p>
        </p:txBody>
      </p:sp>
      <p:sp>
        <p:nvSpPr>
          <p:cNvPr id="5" name="Slide Number Placeholder 4"/>
          <p:cNvSpPr>
            <a:spLocks noGrp="1"/>
          </p:cNvSpPr>
          <p:nvPr>
            <p:ph type="sldNum" sz="quarter" idx="12"/>
          </p:nvPr>
        </p:nvSpPr>
        <p:spPr/>
        <p:txBody>
          <a:bodyPr/>
          <a:lstStyle/>
          <a:p>
            <a:fld id="{A52FC40E-F94E-A845-81A2-4222C064743F}" type="slidenum">
              <a:rPr lang="en-US" smtClean="0">
                <a:solidFill>
                  <a:prstClr val="black">
                    <a:tint val="75000"/>
                  </a:prstClr>
                </a:solidFill>
              </a:rPr>
              <a:pPr/>
              <a:t>‹#›</a:t>
            </a:fld>
            <a:endParaRPr lang="en-US">
              <a:solidFill>
                <a:prstClr val="black">
                  <a:tint val="75000"/>
                </a:prstClr>
              </a:solidFill>
            </a:endParaRPr>
          </a:p>
        </p:txBody>
      </p:sp>
      <p:sp>
        <p:nvSpPr>
          <p:cNvPr id="4" name="Rectangle 3">
            <a:extLst>
              <a:ext uri="{FF2B5EF4-FFF2-40B4-BE49-F238E27FC236}">
                <a16:creationId xmlns="" xmlns:a16="http://schemas.microsoft.com/office/drawing/2014/main" id="{74C3D685-C0F3-EE4F-928C-2765D3D74592}"/>
              </a:ext>
            </a:extLst>
          </p:cNvPr>
          <p:cNvSpPr/>
          <p:nvPr userDrawn="1"/>
        </p:nvSpPr>
        <p:spPr>
          <a:xfrm>
            <a:off x="0" y="892098"/>
            <a:ext cx="9139535" cy="59659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a:extLst>
              <a:ext uri="{FF2B5EF4-FFF2-40B4-BE49-F238E27FC236}">
                <a16:creationId xmlns="" xmlns:a16="http://schemas.microsoft.com/office/drawing/2014/main" id="{E87C4E9A-5BD5-3242-9B4E-60351E4CFE49}"/>
              </a:ext>
            </a:extLst>
          </p:cNvPr>
          <p:cNvSpPr/>
          <p:nvPr userDrawn="1"/>
        </p:nvSpPr>
        <p:spPr>
          <a:xfrm>
            <a:off x="1332089" y="1784196"/>
            <a:ext cx="6719091" cy="3936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a:extLst>
              <a:ext uri="{FF2B5EF4-FFF2-40B4-BE49-F238E27FC236}">
                <a16:creationId xmlns="" xmlns:a16="http://schemas.microsoft.com/office/drawing/2014/main" id="{CEB22462-A8EC-E84D-B1A8-47351845F61D}"/>
              </a:ext>
            </a:extLst>
          </p:cNvPr>
          <p:cNvSpPr/>
          <p:nvPr userDrawn="1"/>
        </p:nvSpPr>
        <p:spPr>
          <a:xfrm>
            <a:off x="0" y="0"/>
            <a:ext cx="9139535" cy="89209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49425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2FC40E-F94E-A845-81A2-4222C064743F}" type="slidenum">
              <a:rPr lang="en-US" smtClean="0">
                <a:solidFill>
                  <a:prstClr val="black">
                    <a:tint val="75000"/>
                  </a:prstClr>
                </a:solidFill>
              </a:rPr>
              <a:pPr/>
              <a:t>‹#›</a:t>
            </a:fld>
            <a:endParaRPr lang="en-US">
              <a:solidFill>
                <a:prstClr val="black">
                  <a:tint val="75000"/>
                </a:prstClr>
              </a:solidFill>
            </a:endParaRPr>
          </a:p>
        </p:txBody>
      </p:sp>
      <p:sp>
        <p:nvSpPr>
          <p:cNvPr id="5" name="Rectangle 4">
            <a:extLst>
              <a:ext uri="{FF2B5EF4-FFF2-40B4-BE49-F238E27FC236}">
                <a16:creationId xmlns="" xmlns:a16="http://schemas.microsoft.com/office/drawing/2014/main" id="{783BEDC9-738A-7240-AC17-E01C0645D316}"/>
              </a:ext>
            </a:extLst>
          </p:cNvPr>
          <p:cNvSpPr/>
          <p:nvPr userDrawn="1"/>
        </p:nvSpPr>
        <p:spPr>
          <a:xfrm>
            <a:off x="0" y="0"/>
            <a:ext cx="9139535" cy="89209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a:extLst>
              <a:ext uri="{FF2B5EF4-FFF2-40B4-BE49-F238E27FC236}">
                <a16:creationId xmlns="" xmlns:a16="http://schemas.microsoft.com/office/drawing/2014/main" id="{4102057D-8FAB-2D41-815B-89AAFED5990C}"/>
              </a:ext>
            </a:extLst>
          </p:cNvPr>
          <p:cNvSpPr/>
          <p:nvPr userDrawn="1"/>
        </p:nvSpPr>
        <p:spPr>
          <a:xfrm>
            <a:off x="4465" y="892098"/>
            <a:ext cx="9139535" cy="146756"/>
          </a:xfrm>
          <a:prstGeom prst="rect">
            <a:avLst/>
          </a:prstGeom>
          <a:solidFill>
            <a:srgbClr val="FFB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82523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24200" y="5581352"/>
            <a:ext cx="2590800" cy="895648"/>
          </a:xfrm>
          <a:prstGeom prst="rect">
            <a:avLst/>
          </a:prstGeom>
        </p:spPr>
      </p:pic>
    </p:spTree>
    <p:extLst>
      <p:ext uri="{BB962C8B-B14F-4D97-AF65-F5344CB8AC3E}">
        <p14:creationId xmlns:p14="http://schemas.microsoft.com/office/powerpoint/2010/main" val="4266599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542925"/>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048000"/>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7" name="Straight Connector 6"/>
          <p:cNvCxnSpPr/>
          <p:nvPr/>
        </p:nvCxnSpPr>
        <p:spPr>
          <a:xfrm>
            <a:off x="695560" y="289560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5410200"/>
            <a:ext cx="1219200" cy="739076"/>
          </a:xfrm>
          <a:prstGeom prst="rect">
            <a:avLst/>
          </a:prstGeom>
        </p:spPr>
      </p:pic>
    </p:spTree>
    <p:extLst>
      <p:ext uri="{BB962C8B-B14F-4D97-AF65-F5344CB8AC3E}">
        <p14:creationId xmlns:p14="http://schemas.microsoft.com/office/powerpoint/2010/main" val="24894654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43BA9A-9CAC-476C-8E05-1264A324A1D5}"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4694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43BA9A-9CAC-476C-8E05-1264A324A1D5}" type="datetimeFigureOut">
              <a:rPr lang="en-US" smtClean="0"/>
              <a:pPr/>
              <a:t>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A613B8-BBCC-46E1-8239-FFEDEF91FAB3}"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6068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3BA9A-9CAC-476C-8E05-1264A324A1D5}" type="datetimeFigureOut">
              <a:rPr lang="en-US" smtClean="0"/>
              <a:pPr/>
              <a:t>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3936689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3BA9A-9CAC-476C-8E05-1264A324A1D5}" type="datetimeFigureOut">
              <a:rPr lang="en-US" smtClean="0"/>
              <a:pPr/>
              <a:t>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109321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22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12703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343BA9A-9CAC-476C-8E05-1264A324A1D5}" type="datetimeFigureOut">
              <a:rPr lang="en-US" smtClean="0"/>
              <a:pPr/>
              <a:t>2/13/2019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4A613B8-BBCC-46E1-8239-FFEDEF91FAB3}" type="slidenum">
              <a:rPr lang="en-US" smtClean="0"/>
              <a:pPr/>
              <a:t>‹#›</a:t>
            </a:fld>
            <a:endParaRPr lang="en-US"/>
          </a:p>
        </p:txBody>
      </p:sp>
    </p:spTree>
    <p:extLst>
      <p:ext uri="{BB962C8B-B14F-4D97-AF65-F5344CB8AC3E}">
        <p14:creationId xmlns:p14="http://schemas.microsoft.com/office/powerpoint/2010/main" val="3408878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74B1B-B8EB-A744-B227-40615D44A0D5}" type="datetimeFigureOut">
              <a:rPr lang="en-US" smtClean="0">
                <a:solidFill>
                  <a:prstClr val="black">
                    <a:tint val="75000"/>
                  </a:prstClr>
                </a:solidFill>
              </a:rPr>
              <a:pPr/>
              <a:t>2/13/2019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FC40E-F94E-A845-81A2-4222C064743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28455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openxmlformats.org/officeDocument/2006/relationships/hyperlink" Target="https://www.ams.usda.gov/rules-regulations/organic/nosb/current-members/asa-bradman" TargetMode="External"/><Relationship Id="rId13" Type="http://schemas.openxmlformats.org/officeDocument/2006/relationships/hyperlink" Target="https://www.ams.usda.gov/rules-regulations/organic/nosb/current-members/tom-chapman" TargetMode="External"/><Relationship Id="rId3" Type="http://schemas.openxmlformats.org/officeDocument/2006/relationships/hyperlink" Target="https://www.ams.usda.gov/rules-regulations/organic/nosb/current-members/ashley-swaffar" TargetMode="External"/><Relationship Id="rId7" Type="http://schemas.openxmlformats.org/officeDocument/2006/relationships/hyperlink" Target="https://www.ams.usda.gov/rules-regulations/organic/nosb/current-members/harriet-behar" TargetMode="External"/><Relationship Id="rId12" Type="http://schemas.openxmlformats.org/officeDocument/2006/relationships/hyperlink" Target="https://www.ams.usda.gov/rules-regulations/organic/nosb/current-members/sue-baird" TargetMode="External"/><Relationship Id="rId17" Type="http://schemas.openxmlformats.org/officeDocument/2006/relationships/hyperlink" Target="https://www.ams.usda.gov/rules-regulations/organic/nosb/current-members/scott-rice" TargetMode="External"/><Relationship Id="rId2" Type="http://schemas.openxmlformats.org/officeDocument/2006/relationships/notesSlide" Target="../notesSlides/notesSlide1.xml"/><Relationship Id="rId16" Type="http://schemas.openxmlformats.org/officeDocument/2006/relationships/hyperlink" Target="https://www.ams.usda.gov/rules-regulations/organic/nosb/current-members/dave-mortensen" TargetMode="External"/><Relationship Id="rId1" Type="http://schemas.openxmlformats.org/officeDocument/2006/relationships/slideLayout" Target="../slideLayouts/slideLayout14.xml"/><Relationship Id="rId6" Type="http://schemas.openxmlformats.org/officeDocument/2006/relationships/hyperlink" Target="https://www.ams.usda.gov/rules-regulations/organic/nosb/current-members/steve-ela" TargetMode="External"/><Relationship Id="rId11" Type="http://schemas.openxmlformats.org/officeDocument/2006/relationships/hyperlink" Target="https://www.ams.usda.gov/rules-regulations/organic/nosb/current-members/a-dae-romero-briones" TargetMode="External"/><Relationship Id="rId5" Type="http://schemas.openxmlformats.org/officeDocument/2006/relationships/hyperlink" Target="https://www.ams.usda.gov/rules-regulations/organic/nosb/current-members/emily-oakley" TargetMode="External"/><Relationship Id="rId15" Type="http://schemas.openxmlformats.org/officeDocument/2006/relationships/hyperlink" Target="https://www.ams.usda.gov/rules-regulations/organic/nosb/current-members/lisa-de-lima" TargetMode="External"/><Relationship Id="rId10" Type="http://schemas.openxmlformats.org/officeDocument/2006/relationships/hyperlink" Target="https://www.ams.usda.gov/rules-regulations/organic/nosb/current-members/dan-seitz" TargetMode="External"/><Relationship Id="rId4" Type="http://schemas.openxmlformats.org/officeDocument/2006/relationships/hyperlink" Target="https://www.ams.usda.gov/rules-regulations/organic/nosb/current-members/jesse-buie" TargetMode="External"/><Relationship Id="rId9" Type="http://schemas.openxmlformats.org/officeDocument/2006/relationships/hyperlink" Target="https://www.ams.usda.gov/rules-regulations/organic/nosb/current-members/james-r-rick-greenwood" TargetMode="External"/><Relationship Id="rId14" Type="http://schemas.openxmlformats.org/officeDocument/2006/relationships/hyperlink" Target="https://www.ams.usda.gov/rules-regulations/organic/nosb/current-members/eric-schwart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78ED1E-B7C4-F047-BA85-5D81EAE912DB}"/>
              </a:ext>
            </a:extLst>
          </p:cNvPr>
          <p:cNvSpPr>
            <a:spLocks noGrp="1"/>
          </p:cNvSpPr>
          <p:nvPr>
            <p:ph type="ctrTitle"/>
          </p:nvPr>
        </p:nvSpPr>
        <p:spPr>
          <a:xfrm>
            <a:off x="685800" y="2455807"/>
            <a:ext cx="7772400" cy="1665992"/>
          </a:xfrm>
        </p:spPr>
        <p:txBody>
          <a:bodyPr>
            <a:normAutofit/>
          </a:bodyPr>
          <a:lstStyle/>
          <a:p>
            <a:r>
              <a:rPr lang="en-US" sz="4800" dirty="0"/>
              <a:t>NOSB Readout</a:t>
            </a:r>
          </a:p>
        </p:txBody>
      </p:sp>
      <p:sp>
        <p:nvSpPr>
          <p:cNvPr id="3" name="Subtitle 2">
            <a:extLst>
              <a:ext uri="{FF2B5EF4-FFF2-40B4-BE49-F238E27FC236}">
                <a16:creationId xmlns="" xmlns:a16="http://schemas.microsoft.com/office/drawing/2014/main" id="{3F1ECD50-2AE4-8D43-BA61-1E3041354B56}"/>
              </a:ext>
            </a:extLst>
          </p:cNvPr>
          <p:cNvSpPr>
            <a:spLocks noGrp="1"/>
          </p:cNvSpPr>
          <p:nvPr>
            <p:ph type="subTitle" idx="1"/>
          </p:nvPr>
        </p:nvSpPr>
        <p:spPr>
          <a:xfrm>
            <a:off x="1143000" y="4133518"/>
            <a:ext cx="6858000" cy="507117"/>
          </a:xfrm>
        </p:spPr>
        <p:txBody>
          <a:bodyPr/>
          <a:lstStyle/>
          <a:p>
            <a:r>
              <a:rPr lang="en-US" dirty="0"/>
              <a:t>National Organic Standards Board</a:t>
            </a:r>
          </a:p>
          <a:p>
            <a:r>
              <a:rPr lang="en-US" dirty="0">
                <a:solidFill>
                  <a:schemeClr val="accent6"/>
                </a:solidFill>
              </a:rPr>
              <a:t>ASTA Organic Committee</a:t>
            </a:r>
          </a:p>
          <a:p>
            <a:r>
              <a:rPr lang="en-US" dirty="0">
                <a:solidFill>
                  <a:schemeClr val="accent6"/>
                </a:solidFill>
              </a:rPr>
              <a:t>4-Feb-2019</a:t>
            </a:r>
          </a:p>
        </p:txBody>
      </p:sp>
    </p:spTree>
    <p:extLst>
      <p:ext uri="{BB962C8B-B14F-4D97-AF65-F5344CB8AC3E}">
        <p14:creationId xmlns:p14="http://schemas.microsoft.com/office/powerpoint/2010/main" val="235454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287216" y="1508372"/>
            <a:ext cx="8510954" cy="4801314"/>
          </a:xfrm>
          <a:prstGeom prst="rect">
            <a:avLst/>
          </a:prstGeom>
          <a:solidFill>
            <a:schemeClr val="bg1"/>
          </a:solidFill>
        </p:spPr>
        <p:txBody>
          <a:bodyPr wrap="square" rtlCol="0">
            <a:spAutoFit/>
          </a:bodyPr>
          <a:lstStyle/>
          <a:p>
            <a:r>
              <a:rPr lang="en-US" dirty="0">
                <a:solidFill>
                  <a:prstClr val="black"/>
                </a:solidFill>
              </a:rPr>
              <a:t>1. To amend the National Organic Regulations §205.204 Organic seed and planting stock practice standard as follows: </a:t>
            </a:r>
          </a:p>
          <a:p>
            <a:r>
              <a:rPr lang="en-US" dirty="0">
                <a:solidFill>
                  <a:prstClr val="black"/>
                </a:solidFill>
              </a:rPr>
              <a:t>(a) The producer must use organically grown seeds, annual seedlings, and planting stock: </a:t>
            </a:r>
            <a:r>
              <a:rPr lang="en-US" i="1" dirty="0">
                <a:solidFill>
                  <a:prstClr val="black"/>
                </a:solidFill>
              </a:rPr>
              <a:t>Except, </a:t>
            </a:r>
            <a:r>
              <a:rPr lang="en-US" dirty="0">
                <a:solidFill>
                  <a:prstClr val="black"/>
                </a:solidFill>
              </a:rPr>
              <a:t>That, </a:t>
            </a:r>
          </a:p>
          <a:p>
            <a:r>
              <a:rPr lang="en-US" dirty="0">
                <a:solidFill>
                  <a:prstClr val="black"/>
                </a:solidFill>
              </a:rPr>
              <a:t>(1) </a:t>
            </a:r>
            <a:r>
              <a:rPr lang="en-US" dirty="0" err="1">
                <a:solidFill>
                  <a:prstClr val="black"/>
                </a:solidFill>
              </a:rPr>
              <a:t>Nonorganically</a:t>
            </a:r>
            <a:r>
              <a:rPr lang="en-US" dirty="0">
                <a:solidFill>
                  <a:prstClr val="black"/>
                </a:solidFill>
              </a:rPr>
              <a:t> produced, untreated seeds and planting stock may be used to produce an organic crop when an equivalent organically produced variety is not commercially available: </a:t>
            </a:r>
            <a:r>
              <a:rPr lang="en-US" i="1" dirty="0">
                <a:solidFill>
                  <a:prstClr val="black"/>
                </a:solidFill>
              </a:rPr>
              <a:t>Except, </a:t>
            </a:r>
            <a:r>
              <a:rPr lang="en-US" dirty="0">
                <a:solidFill>
                  <a:prstClr val="black"/>
                </a:solidFill>
              </a:rPr>
              <a:t>That, organically produced seed must be used for the production of edible sprouts; </a:t>
            </a:r>
          </a:p>
          <a:p>
            <a:pPr marL="514350" indent="-514350">
              <a:buFontTx/>
              <a:buAutoNum type="romanLcParenBoth"/>
            </a:pPr>
            <a:r>
              <a:rPr lang="en-US" sz="2400" b="1" i="1" dirty="0">
                <a:solidFill>
                  <a:prstClr val="black"/>
                </a:solidFill>
              </a:rPr>
              <a:t>Improvement in sourcing and use of organic seed/planting stock must be demonstrated every year until full compliance with (a) is achieved. </a:t>
            </a:r>
          </a:p>
          <a:p>
            <a:endParaRPr lang="en-US" b="1" i="1" dirty="0">
              <a:solidFill>
                <a:prstClr val="black"/>
              </a:solidFill>
            </a:endParaRPr>
          </a:p>
          <a:p>
            <a:r>
              <a:rPr lang="en-US" b="1" i="1" dirty="0">
                <a:solidFill>
                  <a:prstClr val="black"/>
                </a:solidFill>
              </a:rPr>
              <a:t>Guidance:</a:t>
            </a:r>
          </a:p>
          <a:p>
            <a:pPr marL="457200" indent="-457200">
              <a:buFontTx/>
              <a:buAutoNum type="arabicPeriod"/>
            </a:pPr>
            <a:r>
              <a:rPr lang="en-US" b="1" i="1" dirty="0">
                <a:solidFill>
                  <a:prstClr val="black"/>
                </a:solidFill>
              </a:rPr>
              <a:t>Increase 3 sources to 5 sources</a:t>
            </a:r>
          </a:p>
          <a:p>
            <a:pPr marL="457200" indent="-457200">
              <a:buFontTx/>
              <a:buAutoNum type="arabicPeriod"/>
            </a:pPr>
            <a:r>
              <a:rPr lang="en-US" b="1" i="1" dirty="0">
                <a:solidFill>
                  <a:prstClr val="black"/>
                </a:solidFill>
              </a:rPr>
              <a:t>All sources must be organic seed suppliers</a:t>
            </a:r>
          </a:p>
          <a:p>
            <a:pPr marL="457200" indent="-457200">
              <a:buFontTx/>
              <a:buAutoNum type="arabicPeriod"/>
            </a:pPr>
            <a:r>
              <a:rPr lang="en-US" b="1" i="1" dirty="0">
                <a:solidFill>
                  <a:prstClr val="black"/>
                </a:solidFill>
              </a:rPr>
              <a:t>Trials including organic seed varieties compared to standards</a:t>
            </a:r>
            <a:endParaRPr lang="en-US" sz="2400" b="1" dirty="0">
              <a:solidFill>
                <a:prstClr val="black"/>
              </a:solidFill>
            </a:endParaRPr>
          </a:p>
        </p:txBody>
      </p:sp>
      <p:sp>
        <p:nvSpPr>
          <p:cNvPr id="3" name="TextBox 2">
            <a:extLst>
              <a:ext uri="{FF2B5EF4-FFF2-40B4-BE49-F238E27FC236}">
                <a16:creationId xmlns="" xmlns:a16="http://schemas.microsoft.com/office/drawing/2014/main" id="{6F0968A0-CEF4-8142-A646-DEF4A0087A36}"/>
              </a:ext>
            </a:extLst>
          </p:cNvPr>
          <p:cNvSpPr txBox="1"/>
          <p:nvPr/>
        </p:nvSpPr>
        <p:spPr>
          <a:xfrm>
            <a:off x="130629" y="-26593"/>
            <a:ext cx="8117632" cy="1044320"/>
          </a:xfrm>
          <a:prstGeom prst="rect">
            <a:avLst/>
          </a:prstGeom>
          <a:noFill/>
        </p:spPr>
        <p:txBody>
          <a:bodyPr wrap="square" rtlCol="0">
            <a:spAutoFit/>
          </a:bodyPr>
          <a:lstStyle/>
          <a:p>
            <a:pPr algn="ctr">
              <a:spcAft>
                <a:spcPts val="600"/>
              </a:spcAft>
            </a:pPr>
            <a:r>
              <a:rPr lang="en-US" sz="6000" b="1" dirty="0">
                <a:solidFill>
                  <a:prstClr val="black"/>
                </a:solidFill>
              </a:rPr>
              <a:t>Organic Seed Usage</a:t>
            </a:r>
          </a:p>
        </p:txBody>
      </p:sp>
    </p:spTree>
    <p:extLst>
      <p:ext uri="{BB962C8B-B14F-4D97-AF65-F5344CB8AC3E}">
        <p14:creationId xmlns:p14="http://schemas.microsoft.com/office/powerpoint/2010/main" val="3604294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211015" y="2550617"/>
            <a:ext cx="8675077" cy="461665"/>
          </a:xfrm>
          <a:prstGeom prst="rect">
            <a:avLst/>
          </a:prstGeom>
          <a:noFill/>
        </p:spPr>
        <p:txBody>
          <a:bodyPr wrap="square" rtlCol="0">
            <a:spAutoFit/>
          </a:bodyPr>
          <a:lstStyle/>
          <a:p>
            <a:pPr>
              <a:spcAft>
                <a:spcPts val="600"/>
              </a:spcAft>
            </a:pPr>
            <a:endParaRPr lang="en-US" sz="2400" b="1" dirty="0">
              <a:solidFill>
                <a:prstClr val="black"/>
              </a:solidFill>
            </a:endParaRPr>
          </a:p>
        </p:txBody>
      </p:sp>
      <p:sp>
        <p:nvSpPr>
          <p:cNvPr id="3" name="TextBox 2">
            <a:extLst>
              <a:ext uri="{FF2B5EF4-FFF2-40B4-BE49-F238E27FC236}">
                <a16:creationId xmlns="" xmlns:a16="http://schemas.microsoft.com/office/drawing/2014/main" id="{6F0968A0-CEF4-8142-A646-DEF4A0087A36}"/>
              </a:ext>
            </a:extLst>
          </p:cNvPr>
          <p:cNvSpPr txBox="1"/>
          <p:nvPr/>
        </p:nvSpPr>
        <p:spPr>
          <a:xfrm>
            <a:off x="-246185" y="1062586"/>
            <a:ext cx="9390185" cy="1323439"/>
          </a:xfrm>
          <a:prstGeom prst="rect">
            <a:avLst/>
          </a:prstGeom>
          <a:noFill/>
        </p:spPr>
        <p:txBody>
          <a:bodyPr wrap="square" rtlCol="0">
            <a:spAutoFit/>
          </a:bodyPr>
          <a:lstStyle/>
          <a:p>
            <a:pPr algn="ctr"/>
            <a:r>
              <a:rPr lang="en-US" sz="3200" dirty="0">
                <a:solidFill>
                  <a:prstClr val="black"/>
                </a:solidFill>
              </a:rPr>
              <a:t> </a:t>
            </a:r>
            <a:r>
              <a:rPr lang="en-US" sz="2400" b="1" dirty="0">
                <a:solidFill>
                  <a:prstClr val="black"/>
                </a:solidFill>
              </a:rPr>
              <a:t>National Organic Standards Board/Materials Subcommittee Proposal </a:t>
            </a:r>
            <a:endParaRPr lang="en-US" sz="2400" dirty="0">
              <a:solidFill>
                <a:prstClr val="black"/>
              </a:solidFill>
            </a:endParaRPr>
          </a:p>
          <a:p>
            <a:pPr algn="ctr"/>
            <a:r>
              <a:rPr lang="en-US" sz="2400" b="1" dirty="0">
                <a:solidFill>
                  <a:prstClr val="black"/>
                </a:solidFill>
              </a:rPr>
              <a:t>Genetic Integrity Transparency of Seed Grown on Organic Land </a:t>
            </a:r>
            <a:endParaRPr lang="en-US" sz="2400" dirty="0">
              <a:solidFill>
                <a:prstClr val="black"/>
              </a:solidFill>
            </a:endParaRPr>
          </a:p>
          <a:p>
            <a:pPr algn="ctr"/>
            <a:r>
              <a:rPr lang="en-US" sz="2400" b="1" dirty="0">
                <a:solidFill>
                  <a:prstClr val="black"/>
                </a:solidFill>
              </a:rPr>
              <a:t>August 14, 2018 </a:t>
            </a:r>
          </a:p>
        </p:txBody>
      </p:sp>
      <p:sp>
        <p:nvSpPr>
          <p:cNvPr id="4" name="Rectangle 3"/>
          <p:cNvSpPr/>
          <p:nvPr/>
        </p:nvSpPr>
        <p:spPr>
          <a:xfrm>
            <a:off x="429659" y="2386025"/>
            <a:ext cx="8251634" cy="1200329"/>
          </a:xfrm>
          <a:prstGeom prst="rect">
            <a:avLst/>
          </a:prstGeom>
        </p:spPr>
        <p:txBody>
          <a:bodyPr wrap="square">
            <a:spAutoFit/>
          </a:bodyPr>
          <a:lstStyle/>
          <a:p>
            <a:r>
              <a:rPr lang="en-US" b="1" dirty="0">
                <a:solidFill>
                  <a:srgbClr val="000000"/>
                </a:solidFill>
              </a:rPr>
              <a:t>VI. PROPOSAL  (17 Points)</a:t>
            </a:r>
            <a:endParaRPr lang="en-US" dirty="0">
              <a:solidFill>
                <a:srgbClr val="000000"/>
              </a:solidFill>
            </a:endParaRPr>
          </a:p>
          <a:p>
            <a:r>
              <a:rPr lang="en-US" dirty="0">
                <a:solidFill>
                  <a:srgbClr val="000000"/>
                </a:solidFill>
              </a:rPr>
              <a:t>1. A system of sampling, testing and transparency of findings of GE contamination on </a:t>
            </a:r>
            <a:r>
              <a:rPr lang="en-US" b="1" u="sng" dirty="0">
                <a:solidFill>
                  <a:srgbClr val="000000"/>
                </a:solidFill>
              </a:rPr>
              <a:t>all field corn seed planted on organic land</a:t>
            </a:r>
            <a:r>
              <a:rPr lang="en-US" dirty="0">
                <a:solidFill>
                  <a:srgbClr val="000000"/>
                </a:solidFill>
              </a:rPr>
              <a:t> is required. Once this has been implemented for one or two years, other at-risk crops could be added. </a:t>
            </a:r>
            <a:endParaRPr lang="en-US" dirty="0">
              <a:solidFill>
                <a:prstClr val="black"/>
              </a:solidFill>
            </a:endParaRPr>
          </a:p>
        </p:txBody>
      </p:sp>
      <p:sp>
        <p:nvSpPr>
          <p:cNvPr id="5" name="Rectangle 4"/>
          <p:cNvSpPr/>
          <p:nvPr/>
        </p:nvSpPr>
        <p:spPr>
          <a:xfrm>
            <a:off x="429659" y="3586354"/>
            <a:ext cx="8251634" cy="923330"/>
          </a:xfrm>
          <a:prstGeom prst="rect">
            <a:avLst/>
          </a:prstGeom>
        </p:spPr>
        <p:txBody>
          <a:bodyPr wrap="square">
            <a:spAutoFit/>
          </a:bodyPr>
          <a:lstStyle/>
          <a:p>
            <a:r>
              <a:rPr lang="en-US" dirty="0">
                <a:solidFill>
                  <a:srgbClr val="000000"/>
                </a:solidFill>
              </a:rPr>
              <a:t>3. All field corn seed lots planted on organic land, </a:t>
            </a:r>
            <a:r>
              <a:rPr lang="en-US" b="1" u="sng" dirty="0">
                <a:solidFill>
                  <a:srgbClr val="000000"/>
                </a:solidFill>
              </a:rPr>
              <a:t>both organic and nonorganic seed, </a:t>
            </a:r>
            <a:r>
              <a:rPr lang="en-US" dirty="0">
                <a:solidFill>
                  <a:srgbClr val="000000"/>
                </a:solidFill>
              </a:rPr>
              <a:t>and whether sold or used to feed on-farm livestock, shall be tracked in the farm Organic System </a:t>
            </a:r>
            <a:endParaRPr lang="en-US" dirty="0">
              <a:solidFill>
                <a:prstClr val="black"/>
              </a:solidFill>
            </a:endParaRPr>
          </a:p>
        </p:txBody>
      </p:sp>
      <p:sp>
        <p:nvSpPr>
          <p:cNvPr id="7" name="Rectangle 6"/>
          <p:cNvSpPr/>
          <p:nvPr/>
        </p:nvSpPr>
        <p:spPr>
          <a:xfrm>
            <a:off x="429658" y="4482521"/>
            <a:ext cx="8251635" cy="2308324"/>
          </a:xfrm>
          <a:prstGeom prst="rect">
            <a:avLst/>
          </a:prstGeom>
        </p:spPr>
        <p:txBody>
          <a:bodyPr wrap="square">
            <a:spAutoFit/>
          </a:bodyPr>
          <a:lstStyle/>
          <a:p>
            <a:r>
              <a:rPr lang="en-US" dirty="0">
                <a:solidFill>
                  <a:srgbClr val="000000"/>
                </a:solidFill>
              </a:rPr>
              <a:t>4. Seed suppliers or farmers have the option of five levels of purity, determined through approved sampling and testing protocols. </a:t>
            </a:r>
          </a:p>
          <a:p>
            <a:r>
              <a:rPr lang="en-US" dirty="0">
                <a:solidFill>
                  <a:srgbClr val="000000"/>
                </a:solidFill>
              </a:rPr>
              <a:t>The detectable levels of purity from GE contamination for organic field corn seed are: </a:t>
            </a:r>
          </a:p>
          <a:p>
            <a:r>
              <a:rPr lang="en-US" dirty="0">
                <a:solidFill>
                  <a:srgbClr val="000000"/>
                </a:solidFill>
              </a:rPr>
              <a:t>a. 0.1% or less </a:t>
            </a:r>
          </a:p>
          <a:p>
            <a:r>
              <a:rPr lang="en-US" dirty="0">
                <a:solidFill>
                  <a:srgbClr val="000000"/>
                </a:solidFill>
              </a:rPr>
              <a:t>b. 0.25% or less </a:t>
            </a:r>
          </a:p>
          <a:p>
            <a:r>
              <a:rPr lang="en-US" dirty="0">
                <a:solidFill>
                  <a:srgbClr val="000000"/>
                </a:solidFill>
              </a:rPr>
              <a:t>c. 0.9% or less </a:t>
            </a:r>
          </a:p>
          <a:p>
            <a:r>
              <a:rPr lang="en-US" dirty="0">
                <a:solidFill>
                  <a:srgbClr val="000000"/>
                </a:solidFill>
              </a:rPr>
              <a:t>d. 5% or less </a:t>
            </a:r>
          </a:p>
          <a:p>
            <a:r>
              <a:rPr lang="en-US" dirty="0">
                <a:solidFill>
                  <a:srgbClr val="000000"/>
                </a:solidFill>
              </a:rPr>
              <a:t>e. Over 5% </a:t>
            </a:r>
            <a:endParaRPr lang="en-US" dirty="0">
              <a:solidFill>
                <a:prstClr val="black"/>
              </a:solidFill>
            </a:endParaRPr>
          </a:p>
        </p:txBody>
      </p:sp>
      <p:sp>
        <p:nvSpPr>
          <p:cNvPr id="6" name="TextBox 5">
            <a:extLst>
              <a:ext uri="{FF2B5EF4-FFF2-40B4-BE49-F238E27FC236}">
                <a16:creationId xmlns="" xmlns:a16="http://schemas.microsoft.com/office/drawing/2014/main" id="{F22C1C2C-62F5-4CED-AB12-FC1720C74472}"/>
              </a:ext>
            </a:extLst>
          </p:cNvPr>
          <p:cNvSpPr txBox="1"/>
          <p:nvPr/>
        </p:nvSpPr>
        <p:spPr>
          <a:xfrm>
            <a:off x="429658" y="121298"/>
            <a:ext cx="3871754" cy="584775"/>
          </a:xfrm>
          <a:prstGeom prst="rect">
            <a:avLst/>
          </a:prstGeom>
          <a:noFill/>
        </p:spPr>
        <p:txBody>
          <a:bodyPr wrap="square" rtlCol="0">
            <a:spAutoFit/>
          </a:bodyPr>
          <a:lstStyle/>
          <a:p>
            <a:pPr algn="ctr">
              <a:spcAft>
                <a:spcPts val="600"/>
              </a:spcAft>
            </a:pPr>
            <a:r>
              <a:rPr lang="en-US" sz="3200" b="1" dirty="0">
                <a:solidFill>
                  <a:prstClr val="black"/>
                </a:solidFill>
                <a:latin typeface="rockwell" panose="02060603020205020403" pitchFamily="18" charset="0"/>
              </a:rPr>
              <a:t>Genetic Integrity</a:t>
            </a:r>
          </a:p>
        </p:txBody>
      </p:sp>
    </p:spTree>
    <p:extLst>
      <p:ext uri="{BB962C8B-B14F-4D97-AF65-F5344CB8AC3E}">
        <p14:creationId xmlns:p14="http://schemas.microsoft.com/office/powerpoint/2010/main" val="259777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211015" y="2550617"/>
            <a:ext cx="8675077" cy="2092881"/>
          </a:xfrm>
          <a:prstGeom prst="rect">
            <a:avLst/>
          </a:prstGeom>
          <a:noFill/>
        </p:spPr>
        <p:txBody>
          <a:bodyPr wrap="square" rtlCol="0">
            <a:spAutoFit/>
          </a:bodyPr>
          <a:lstStyle/>
          <a:p>
            <a:pPr>
              <a:spcAft>
                <a:spcPts val="600"/>
              </a:spcAft>
            </a:pPr>
            <a:r>
              <a:rPr lang="en-US" sz="2400" b="1" dirty="0">
                <a:solidFill>
                  <a:prstClr val="black"/>
                </a:solidFill>
              </a:rPr>
              <a:t>“</a:t>
            </a:r>
            <a:r>
              <a:rPr lang="en-US" sz="2400" dirty="0">
                <a:solidFill>
                  <a:prstClr val="black"/>
                </a:solidFill>
              </a:rPr>
              <a:t>A significant amount of public comments…identified challenges with the proposal as presented in the meeting materials. </a:t>
            </a:r>
          </a:p>
          <a:p>
            <a:pPr>
              <a:spcAft>
                <a:spcPts val="600"/>
              </a:spcAft>
            </a:pPr>
            <a:endParaRPr lang="en-US" sz="2400" b="1" dirty="0">
              <a:solidFill>
                <a:prstClr val="black"/>
              </a:solidFill>
              <a:highlight>
                <a:srgbClr val="FFFF00"/>
              </a:highlight>
            </a:endParaRPr>
          </a:p>
          <a:p>
            <a:pPr>
              <a:spcAft>
                <a:spcPts val="600"/>
              </a:spcAft>
            </a:pPr>
            <a:r>
              <a:rPr lang="en-US" sz="2400" b="1" dirty="0">
                <a:solidFill>
                  <a:prstClr val="black"/>
                </a:solidFill>
                <a:highlight>
                  <a:srgbClr val="FFFF00"/>
                </a:highlight>
              </a:rPr>
              <a:t>NOSB unanimously voted to send the proposal back to subcommittee for additional work.</a:t>
            </a:r>
            <a:r>
              <a:rPr lang="en-US" sz="2400" dirty="0">
                <a:solidFill>
                  <a:prstClr val="black"/>
                </a:solidFill>
              </a:rPr>
              <a:t>”</a:t>
            </a:r>
            <a:endParaRPr lang="en-US" sz="2400" b="1" dirty="0">
              <a:solidFill>
                <a:prstClr val="black"/>
              </a:solidFill>
            </a:endParaRPr>
          </a:p>
        </p:txBody>
      </p:sp>
      <p:sp>
        <p:nvSpPr>
          <p:cNvPr id="3" name="TextBox 2">
            <a:extLst>
              <a:ext uri="{FF2B5EF4-FFF2-40B4-BE49-F238E27FC236}">
                <a16:creationId xmlns="" xmlns:a16="http://schemas.microsoft.com/office/drawing/2014/main" id="{6F0968A0-CEF4-8142-A646-DEF4A0087A36}"/>
              </a:ext>
            </a:extLst>
          </p:cNvPr>
          <p:cNvSpPr txBox="1"/>
          <p:nvPr/>
        </p:nvSpPr>
        <p:spPr>
          <a:xfrm>
            <a:off x="-246185" y="1194790"/>
            <a:ext cx="9390185" cy="1323439"/>
          </a:xfrm>
          <a:prstGeom prst="rect">
            <a:avLst/>
          </a:prstGeom>
          <a:noFill/>
        </p:spPr>
        <p:txBody>
          <a:bodyPr wrap="square" rtlCol="0">
            <a:spAutoFit/>
          </a:bodyPr>
          <a:lstStyle/>
          <a:p>
            <a:pPr algn="ctr">
              <a:spcAft>
                <a:spcPts val="600"/>
              </a:spcAft>
            </a:pPr>
            <a:r>
              <a:rPr lang="en-US" sz="4000" b="1" dirty="0">
                <a:solidFill>
                  <a:prstClr val="black"/>
                </a:solidFill>
              </a:rPr>
              <a:t>Genetic Integrity Transparency of Seed Grown on Organic Land</a:t>
            </a:r>
          </a:p>
        </p:txBody>
      </p:sp>
    </p:spTree>
    <p:extLst>
      <p:ext uri="{BB962C8B-B14F-4D97-AF65-F5344CB8AC3E}">
        <p14:creationId xmlns:p14="http://schemas.microsoft.com/office/powerpoint/2010/main" val="2414062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9320" y="1030814"/>
            <a:ext cx="8659258" cy="1231106"/>
          </a:xfrm>
          <a:prstGeom prst="rect">
            <a:avLst/>
          </a:prstGeom>
        </p:spPr>
        <p:txBody>
          <a:bodyPr wrap="square">
            <a:spAutoFit/>
          </a:bodyPr>
          <a:lstStyle/>
          <a:p>
            <a:pPr algn="ctr"/>
            <a:r>
              <a:rPr lang="en-US" sz="2000" dirty="0">
                <a:solidFill>
                  <a:srgbClr val="000000"/>
                </a:solidFill>
              </a:rPr>
              <a:t> </a:t>
            </a:r>
            <a:r>
              <a:rPr lang="en-US" b="1" dirty="0">
                <a:solidFill>
                  <a:srgbClr val="000000"/>
                </a:solidFill>
              </a:rPr>
              <a:t>National Organic Standards Board </a:t>
            </a:r>
            <a:endParaRPr lang="en-US" dirty="0">
              <a:solidFill>
                <a:srgbClr val="000000"/>
              </a:solidFill>
            </a:endParaRPr>
          </a:p>
          <a:p>
            <a:pPr algn="ctr"/>
            <a:r>
              <a:rPr lang="en-US" b="1" dirty="0">
                <a:solidFill>
                  <a:srgbClr val="000000"/>
                </a:solidFill>
              </a:rPr>
              <a:t>Materials/GMO Subcommittee Proposal </a:t>
            </a:r>
            <a:endParaRPr lang="en-US" dirty="0">
              <a:solidFill>
                <a:srgbClr val="000000"/>
              </a:solidFill>
            </a:endParaRPr>
          </a:p>
          <a:p>
            <a:pPr algn="ctr"/>
            <a:r>
              <a:rPr lang="en-US" b="1" dirty="0">
                <a:solidFill>
                  <a:srgbClr val="000000"/>
                </a:solidFill>
              </a:rPr>
              <a:t>Additional Excluded Methods to be listed in the </a:t>
            </a:r>
            <a:endParaRPr lang="en-US" dirty="0">
              <a:solidFill>
                <a:srgbClr val="000000"/>
              </a:solidFill>
            </a:endParaRPr>
          </a:p>
          <a:p>
            <a:pPr algn="ctr"/>
            <a:r>
              <a:rPr lang="en-US" b="1" dirty="0">
                <a:solidFill>
                  <a:srgbClr val="000000"/>
                </a:solidFill>
              </a:rPr>
              <a:t>National Organic Program Excluded Methods Guidance Document </a:t>
            </a:r>
            <a:endParaRPr lang="en-US" dirty="0">
              <a:solidFill>
                <a:srgbClr val="000000"/>
              </a:solidFill>
            </a:endParaRPr>
          </a:p>
        </p:txBody>
      </p:sp>
      <p:sp>
        <p:nvSpPr>
          <p:cNvPr id="7" name="TextBox 6">
            <a:extLst>
              <a:ext uri="{FF2B5EF4-FFF2-40B4-BE49-F238E27FC236}">
                <a16:creationId xmlns="" xmlns:a16="http://schemas.microsoft.com/office/drawing/2014/main" id="{49D37C67-5289-594E-92A5-FDDFBA85D94A}"/>
              </a:ext>
            </a:extLst>
          </p:cNvPr>
          <p:cNvSpPr txBox="1"/>
          <p:nvPr/>
        </p:nvSpPr>
        <p:spPr>
          <a:xfrm>
            <a:off x="211015" y="2550617"/>
            <a:ext cx="8675077" cy="3785652"/>
          </a:xfrm>
          <a:prstGeom prst="rect">
            <a:avLst/>
          </a:prstGeom>
          <a:noFill/>
        </p:spPr>
        <p:txBody>
          <a:bodyPr wrap="square" rtlCol="0">
            <a:spAutoFit/>
          </a:bodyPr>
          <a:lstStyle/>
          <a:p>
            <a:pPr>
              <a:spcAft>
                <a:spcPts val="600"/>
              </a:spcAft>
            </a:pPr>
            <a:r>
              <a:rPr lang="en-US" sz="2400" b="1" dirty="0">
                <a:solidFill>
                  <a:prstClr val="black"/>
                </a:solidFill>
              </a:rPr>
              <a:t>“</a:t>
            </a:r>
            <a:r>
              <a:rPr lang="en-US" sz="2400" dirty="0">
                <a:solidFill>
                  <a:prstClr val="black"/>
                </a:solidFill>
              </a:rPr>
              <a:t>The proposal on excluded methods terminology addresses two specific excluded methods: transposons and</a:t>
            </a:r>
            <a:r>
              <a:rPr lang="en-US" sz="2400" dirty="0">
                <a:solidFill>
                  <a:prstClr val="black"/>
                </a:solidFill>
                <a:highlight>
                  <a:srgbClr val="FFFF00"/>
                </a:highlight>
              </a:rPr>
              <a:t> </a:t>
            </a:r>
            <a:r>
              <a:rPr lang="en-US" sz="2400" b="1" dirty="0">
                <a:solidFill>
                  <a:prstClr val="black"/>
                </a:solidFill>
                <a:highlight>
                  <a:srgbClr val="FFFF00"/>
                </a:highlight>
              </a:rPr>
              <a:t>embryo rescue in plants. Public comments were supportive of the NOSB proposal that embryo rescue in plants is </a:t>
            </a:r>
            <a:r>
              <a:rPr lang="en-US" sz="2400" b="1" i="1" dirty="0">
                <a:solidFill>
                  <a:prstClr val="black"/>
                </a:solidFill>
                <a:highlight>
                  <a:srgbClr val="FFFF00"/>
                </a:highlight>
              </a:rPr>
              <a:t>not</a:t>
            </a:r>
            <a:r>
              <a:rPr lang="en-US" sz="2400" b="1" dirty="0">
                <a:solidFill>
                  <a:prstClr val="black"/>
                </a:solidFill>
                <a:highlight>
                  <a:srgbClr val="FFFF00"/>
                </a:highlight>
              </a:rPr>
              <a:t> considered an excluded method under NOP definitions</a:t>
            </a:r>
            <a:r>
              <a:rPr lang="en-US" sz="2400" dirty="0">
                <a:solidFill>
                  <a:prstClr val="black"/>
                </a:solidFill>
                <a:highlight>
                  <a:srgbClr val="FFFF00"/>
                </a:highlight>
              </a:rPr>
              <a:t>.</a:t>
            </a:r>
            <a:r>
              <a:rPr lang="en-US" sz="2400" dirty="0">
                <a:solidFill>
                  <a:prstClr val="black"/>
                </a:solidFill>
              </a:rPr>
              <a:t> Public commenters said transposons are not an excluded method in themselves, but rather they are a </a:t>
            </a:r>
            <a:r>
              <a:rPr lang="en-US" sz="2400" i="1" dirty="0">
                <a:solidFill>
                  <a:prstClr val="black"/>
                </a:solidFill>
              </a:rPr>
              <a:t>result</a:t>
            </a:r>
            <a:r>
              <a:rPr lang="en-US" sz="2400" dirty="0">
                <a:solidFill>
                  <a:prstClr val="black"/>
                </a:solidFill>
              </a:rPr>
              <a:t> of a production method that may or may not be excluded. </a:t>
            </a:r>
            <a:r>
              <a:rPr lang="en-US" sz="2400" b="1" dirty="0">
                <a:solidFill>
                  <a:prstClr val="black"/>
                </a:solidFill>
                <a:highlight>
                  <a:srgbClr val="FFFF00"/>
                </a:highlight>
              </a:rPr>
              <a:t>Thus, NOSB decided to send the issue of transposons back to subcommittee</a:t>
            </a:r>
            <a:r>
              <a:rPr lang="en-US" sz="2400" dirty="0">
                <a:solidFill>
                  <a:prstClr val="black"/>
                </a:solidFill>
              </a:rPr>
              <a:t> to further discuss the specific methods that may result in a transposon, and develop a proposal specific to those methods.”</a:t>
            </a:r>
            <a:endParaRPr lang="en-US" sz="2400" b="1" dirty="0">
              <a:solidFill>
                <a:prstClr val="black"/>
              </a:solidFill>
            </a:endParaRPr>
          </a:p>
        </p:txBody>
      </p:sp>
      <p:sp>
        <p:nvSpPr>
          <p:cNvPr id="2" name="TextBox 1">
            <a:extLst>
              <a:ext uri="{FF2B5EF4-FFF2-40B4-BE49-F238E27FC236}">
                <a16:creationId xmlns="" xmlns:a16="http://schemas.microsoft.com/office/drawing/2014/main" id="{E13BB95A-8106-4677-A55E-D3E592FFE975}"/>
              </a:ext>
            </a:extLst>
          </p:cNvPr>
          <p:cNvSpPr txBox="1"/>
          <p:nvPr/>
        </p:nvSpPr>
        <p:spPr>
          <a:xfrm>
            <a:off x="401216" y="177282"/>
            <a:ext cx="5206482" cy="584775"/>
          </a:xfrm>
          <a:prstGeom prst="rect">
            <a:avLst/>
          </a:prstGeom>
          <a:noFill/>
        </p:spPr>
        <p:txBody>
          <a:bodyPr wrap="square" rtlCol="0">
            <a:spAutoFit/>
          </a:bodyPr>
          <a:lstStyle/>
          <a:p>
            <a:pPr algn="ctr">
              <a:spcAft>
                <a:spcPts val="600"/>
              </a:spcAft>
            </a:pPr>
            <a:r>
              <a:rPr lang="en-US" sz="3200" b="1" dirty="0">
                <a:solidFill>
                  <a:prstClr val="black"/>
                </a:solidFill>
                <a:latin typeface="rockwell" panose="02060603020205020403" pitchFamily="18" charset="0"/>
              </a:rPr>
              <a:t>Excluded Methods</a:t>
            </a:r>
          </a:p>
        </p:txBody>
      </p:sp>
    </p:spTree>
    <p:extLst>
      <p:ext uri="{BB962C8B-B14F-4D97-AF65-F5344CB8AC3E}">
        <p14:creationId xmlns:p14="http://schemas.microsoft.com/office/powerpoint/2010/main" val="152829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433" y="608728"/>
            <a:ext cx="7297168" cy="6249272"/>
          </a:xfrm>
          <a:prstGeom prst="rect">
            <a:avLst/>
          </a:prstGeom>
        </p:spPr>
      </p:pic>
    </p:spTree>
    <p:extLst>
      <p:ext uri="{BB962C8B-B14F-4D97-AF65-F5344CB8AC3E}">
        <p14:creationId xmlns:p14="http://schemas.microsoft.com/office/powerpoint/2010/main" val="1234069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128954" y="2285282"/>
            <a:ext cx="8675077" cy="3046988"/>
          </a:xfrm>
          <a:prstGeom prst="rect">
            <a:avLst/>
          </a:prstGeom>
          <a:noFill/>
        </p:spPr>
        <p:txBody>
          <a:bodyPr wrap="square" rtlCol="0">
            <a:spAutoFit/>
          </a:bodyPr>
          <a:lstStyle/>
          <a:p>
            <a:pPr>
              <a:spcAft>
                <a:spcPts val="600"/>
              </a:spcAft>
            </a:pPr>
            <a:r>
              <a:rPr lang="en-US" sz="2400" b="1" dirty="0">
                <a:solidFill>
                  <a:prstClr val="black"/>
                </a:solidFill>
              </a:rPr>
              <a:t>“</a:t>
            </a:r>
            <a:r>
              <a:rPr lang="en-US" sz="2400" dirty="0">
                <a:solidFill>
                  <a:prstClr val="black"/>
                </a:solidFill>
              </a:rPr>
              <a:t>Paper pots for transplanting are not explicitly listed on the National List of Allowed Inputs and therefore their usage as a production aid in organic farming can be confusing because paper mulch is allowed and may be incorporated into the soil…The public comment periods during both the webinars and the in-person meeting were saturated with commenters voicing support of paper transplant pots...</a:t>
            </a:r>
            <a:r>
              <a:rPr lang="en-US" sz="2400" b="1" dirty="0">
                <a:solidFill>
                  <a:prstClr val="black"/>
                </a:solidFill>
                <a:highlight>
                  <a:srgbClr val="FFFF00"/>
                </a:highlight>
              </a:rPr>
              <a:t>NOSB unanimously passed a resolution that NOP allow the continued use of paper pots while the review and potential rulemaking proceed.</a:t>
            </a:r>
            <a:r>
              <a:rPr lang="en-US" sz="2400" dirty="0">
                <a:solidFill>
                  <a:prstClr val="black"/>
                </a:solidFill>
              </a:rPr>
              <a:t> </a:t>
            </a:r>
            <a:endParaRPr lang="en-US" sz="2400" b="1" dirty="0">
              <a:solidFill>
                <a:prstClr val="black"/>
              </a:solidFill>
            </a:endParaRPr>
          </a:p>
        </p:txBody>
      </p:sp>
      <p:sp>
        <p:nvSpPr>
          <p:cNvPr id="3" name="TextBox 2">
            <a:extLst>
              <a:ext uri="{FF2B5EF4-FFF2-40B4-BE49-F238E27FC236}">
                <a16:creationId xmlns="" xmlns:a16="http://schemas.microsoft.com/office/drawing/2014/main" id="{6F0968A0-CEF4-8142-A646-DEF4A0087A36}"/>
              </a:ext>
            </a:extLst>
          </p:cNvPr>
          <p:cNvSpPr txBox="1"/>
          <p:nvPr/>
        </p:nvSpPr>
        <p:spPr>
          <a:xfrm>
            <a:off x="-211015" y="1240962"/>
            <a:ext cx="9355015" cy="1044320"/>
          </a:xfrm>
          <a:prstGeom prst="rect">
            <a:avLst/>
          </a:prstGeom>
          <a:noFill/>
        </p:spPr>
        <p:txBody>
          <a:bodyPr wrap="square" rtlCol="0">
            <a:spAutoFit/>
          </a:bodyPr>
          <a:lstStyle/>
          <a:p>
            <a:pPr algn="ctr">
              <a:spcAft>
                <a:spcPts val="600"/>
              </a:spcAft>
            </a:pPr>
            <a:r>
              <a:rPr lang="en-US" sz="6000" b="1" dirty="0">
                <a:solidFill>
                  <a:prstClr val="black"/>
                </a:solidFill>
              </a:rPr>
              <a:t>Paper Pots</a:t>
            </a:r>
          </a:p>
        </p:txBody>
      </p:sp>
    </p:spTree>
    <p:extLst>
      <p:ext uri="{BB962C8B-B14F-4D97-AF65-F5344CB8AC3E}">
        <p14:creationId xmlns:p14="http://schemas.microsoft.com/office/powerpoint/2010/main" val="249547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573" y="4672314"/>
            <a:ext cx="8372819" cy="1015663"/>
          </a:xfrm>
          <a:prstGeom prst="rect">
            <a:avLst/>
          </a:prstGeom>
        </p:spPr>
        <p:txBody>
          <a:bodyPr wrap="square">
            <a:spAutoFit/>
          </a:bodyPr>
          <a:lstStyle/>
          <a:p>
            <a:r>
              <a:rPr lang="en-US" sz="2000" dirty="0">
                <a:solidFill>
                  <a:prstClr val="black"/>
                </a:solidFill>
                <a:latin typeface="Times New Roman" panose="02020603050405020304" pitchFamily="18" charset="0"/>
                <a:ea typeface="Calibri" panose="020F0502020204030204" pitchFamily="34" charset="0"/>
              </a:rPr>
              <a:t>The spring NOSB docket were open, with </a:t>
            </a:r>
            <a:r>
              <a:rPr lang="en-US" sz="2000" b="1" u="sng" dirty="0">
                <a:solidFill>
                  <a:prstClr val="black"/>
                </a:solidFill>
                <a:latin typeface="Times New Roman" panose="02020603050405020304" pitchFamily="18" charset="0"/>
                <a:ea typeface="Calibri" panose="020F0502020204030204" pitchFamily="34" charset="0"/>
              </a:rPr>
              <a:t>the two seed focused documents </a:t>
            </a:r>
            <a:r>
              <a:rPr lang="en-US" sz="2000" dirty="0">
                <a:solidFill>
                  <a:prstClr val="black"/>
                </a:solidFill>
                <a:latin typeface="Times New Roman" panose="02020603050405020304" pitchFamily="18" charset="0"/>
                <a:ea typeface="Calibri" panose="020F0502020204030204" pitchFamily="34" charset="0"/>
              </a:rPr>
              <a:t>present on the docket for continued comment. ASTA submitted comment in conjunction with the Organic Seed Alliance (OSA) on </a:t>
            </a:r>
            <a:r>
              <a:rPr lang="en-US" sz="2000" b="1" dirty="0">
                <a:solidFill>
                  <a:prstClr val="black"/>
                </a:solidFill>
                <a:latin typeface="Times New Roman" panose="02020603050405020304" pitchFamily="18" charset="0"/>
                <a:ea typeface="Calibri" panose="020F0502020204030204" pitchFamily="34" charset="0"/>
              </a:rPr>
              <a:t>JANUARY 2, 2019</a:t>
            </a:r>
            <a:r>
              <a:rPr lang="en-US" sz="2000" dirty="0">
                <a:solidFill>
                  <a:prstClr val="black"/>
                </a:solidFill>
                <a:latin typeface="Times New Roman" panose="02020603050405020304" pitchFamily="18" charset="0"/>
                <a:ea typeface="Calibri" panose="020F0502020204030204" pitchFamily="34" charset="0"/>
              </a:rPr>
              <a:t>. </a:t>
            </a:r>
          </a:p>
        </p:txBody>
      </p:sp>
      <p:sp>
        <p:nvSpPr>
          <p:cNvPr id="3" name="TextBox 2"/>
          <p:cNvSpPr txBox="1"/>
          <p:nvPr/>
        </p:nvSpPr>
        <p:spPr>
          <a:xfrm>
            <a:off x="2588964" y="1388123"/>
            <a:ext cx="4384713" cy="1354217"/>
          </a:xfrm>
          <a:prstGeom prst="rect">
            <a:avLst/>
          </a:prstGeom>
          <a:noFill/>
        </p:spPr>
        <p:txBody>
          <a:bodyPr wrap="square" rtlCol="0">
            <a:spAutoFit/>
          </a:bodyPr>
          <a:lstStyle/>
          <a:p>
            <a:pPr algn="ctr">
              <a:spcAft>
                <a:spcPts val="600"/>
              </a:spcAft>
            </a:pPr>
            <a:r>
              <a:rPr lang="en-US" sz="2400" b="1" dirty="0">
                <a:solidFill>
                  <a:prstClr val="black"/>
                </a:solidFill>
              </a:rPr>
              <a:t>Next N.O.S.B. Meeting </a:t>
            </a:r>
          </a:p>
          <a:p>
            <a:pPr algn="ctr">
              <a:spcAft>
                <a:spcPts val="600"/>
              </a:spcAft>
            </a:pPr>
            <a:r>
              <a:rPr lang="en-US" sz="2400" b="1" dirty="0">
                <a:solidFill>
                  <a:prstClr val="black"/>
                </a:solidFill>
              </a:rPr>
              <a:t>April 24-26, 2019</a:t>
            </a:r>
          </a:p>
          <a:p>
            <a:pPr algn="ctr">
              <a:spcAft>
                <a:spcPts val="600"/>
              </a:spcAft>
            </a:pPr>
            <a:r>
              <a:rPr lang="en-US" sz="2400" b="1" dirty="0">
                <a:solidFill>
                  <a:prstClr val="black"/>
                </a:solidFill>
              </a:rPr>
              <a:t>Seattle, WA</a:t>
            </a:r>
          </a:p>
        </p:txBody>
      </p:sp>
      <p:sp>
        <p:nvSpPr>
          <p:cNvPr id="4" name="Rectangle 3"/>
          <p:cNvSpPr/>
          <p:nvPr/>
        </p:nvSpPr>
        <p:spPr>
          <a:xfrm>
            <a:off x="253388" y="3022407"/>
            <a:ext cx="8494004" cy="1323439"/>
          </a:xfrm>
          <a:prstGeom prst="rect">
            <a:avLst/>
          </a:prstGeom>
        </p:spPr>
        <p:txBody>
          <a:bodyPr wrap="square">
            <a:spAutoFit/>
          </a:bodyPr>
          <a:lstStyle/>
          <a:p>
            <a:r>
              <a:rPr lang="en-US" sz="2000" dirty="0">
                <a:solidFill>
                  <a:srgbClr val="333333"/>
                </a:solidFill>
                <a:latin typeface="helvetica" panose="020B0604020202020204" pitchFamily="34" charset="0"/>
              </a:rPr>
              <a:t>Oral public comments via webinars: </a:t>
            </a:r>
            <a:r>
              <a:rPr lang="en-US" sz="2000" b="1" dirty="0">
                <a:solidFill>
                  <a:srgbClr val="333333"/>
                </a:solidFill>
                <a:latin typeface="helvetica" panose="020B0604020202020204" pitchFamily="34" charset="0"/>
              </a:rPr>
              <a:t>April 16 and April 18</a:t>
            </a:r>
          </a:p>
          <a:p>
            <a:endParaRPr lang="en-US" sz="2000" dirty="0">
              <a:solidFill>
                <a:srgbClr val="333333"/>
              </a:solidFill>
              <a:latin typeface="helvetica" panose="020B0604020202020204" pitchFamily="34" charset="0"/>
            </a:endParaRPr>
          </a:p>
          <a:p>
            <a:r>
              <a:rPr lang="en-US" sz="2000" dirty="0">
                <a:solidFill>
                  <a:srgbClr val="333333"/>
                </a:solidFill>
                <a:latin typeface="helvetica" panose="020B0604020202020204" pitchFamily="34" charset="0"/>
              </a:rPr>
              <a:t>The deadline to submit written comments and/or sign up for oral comment at either the webinar or in-person meeting is 11:59 p.m. ET, </a:t>
            </a:r>
            <a:r>
              <a:rPr lang="en-US" sz="2000" b="1" dirty="0">
                <a:solidFill>
                  <a:srgbClr val="333333"/>
                </a:solidFill>
                <a:latin typeface="helvetica" panose="020B0604020202020204" pitchFamily="34" charset="0"/>
              </a:rPr>
              <a:t>April 4, 2019</a:t>
            </a:r>
            <a:r>
              <a:rPr lang="en-US" sz="2000" dirty="0">
                <a:solidFill>
                  <a:srgbClr val="333333"/>
                </a:solidFill>
                <a:latin typeface="helvetica" panose="020B0604020202020204" pitchFamily="34" charset="0"/>
              </a:rPr>
              <a:t>.</a:t>
            </a:r>
            <a:endParaRPr lang="en-US" sz="2000" dirty="0">
              <a:solidFill>
                <a:prstClr val="black"/>
              </a:solidFill>
            </a:endParaRPr>
          </a:p>
        </p:txBody>
      </p:sp>
    </p:spTree>
    <p:extLst>
      <p:ext uri="{BB962C8B-B14F-4D97-AF65-F5344CB8AC3E}">
        <p14:creationId xmlns:p14="http://schemas.microsoft.com/office/powerpoint/2010/main" val="2095082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FARM BILL</a:t>
            </a:r>
            <a:endParaRPr lang="en-US" b="1" dirty="0"/>
          </a:p>
        </p:txBody>
      </p:sp>
      <p:sp>
        <p:nvSpPr>
          <p:cNvPr id="3" name="Content Placeholder 2"/>
          <p:cNvSpPr>
            <a:spLocks noGrp="1"/>
          </p:cNvSpPr>
          <p:nvPr>
            <p:ph idx="1"/>
          </p:nvPr>
        </p:nvSpPr>
        <p:spPr/>
        <p:txBody>
          <a:bodyPr>
            <a:normAutofit/>
          </a:bodyPr>
          <a:lstStyle/>
          <a:p>
            <a:pPr lvl="1"/>
            <a:r>
              <a:rPr lang="en-US" sz="2200" b="1" dirty="0" smtClean="0"/>
              <a:t>Title VII: Research </a:t>
            </a:r>
          </a:p>
          <a:p>
            <a:pPr lvl="1"/>
            <a:endParaRPr lang="en-US" sz="2200" b="1" dirty="0" smtClean="0"/>
          </a:p>
          <a:p>
            <a:pPr lvl="2"/>
            <a:r>
              <a:rPr lang="en-US" sz="2000" b="1" dirty="0" smtClean="0"/>
              <a:t>National </a:t>
            </a:r>
            <a:r>
              <a:rPr lang="en-US" sz="2000" b="1" dirty="0"/>
              <a:t>Strategic Germplasm and Cultivar Collection Assessment and Utilization </a:t>
            </a:r>
            <a:r>
              <a:rPr lang="en-US" sz="2000" b="1" dirty="0" smtClean="0"/>
              <a:t>Plan</a:t>
            </a:r>
          </a:p>
          <a:p>
            <a:pPr lvl="3"/>
            <a:r>
              <a:rPr lang="en-US" sz="2000" dirty="0" smtClean="0"/>
              <a:t>Calls on USDA to develop a plan of needs for NPGS </a:t>
            </a:r>
          </a:p>
          <a:p>
            <a:pPr lvl="2"/>
            <a:r>
              <a:rPr lang="en-US" sz="2200" b="1" dirty="0" smtClean="0"/>
              <a:t>Foundation for Food and Agriculture Research </a:t>
            </a:r>
            <a:r>
              <a:rPr lang="en-US" sz="2200" dirty="0" smtClean="0"/>
              <a:t>- $185 million total </a:t>
            </a:r>
          </a:p>
          <a:p>
            <a:pPr lvl="2"/>
            <a:r>
              <a:rPr lang="en-US" sz="2000" b="1" dirty="0" smtClean="0"/>
              <a:t>Specialty Crop Research Initiative </a:t>
            </a:r>
            <a:r>
              <a:rPr lang="en-US" sz="2000" dirty="0" smtClean="0"/>
              <a:t>- $80 million per year   </a:t>
            </a:r>
          </a:p>
          <a:p>
            <a:pPr lvl="2"/>
            <a:r>
              <a:rPr lang="en-US" sz="2000" b="1" dirty="0" smtClean="0"/>
              <a:t>AGARDA </a:t>
            </a:r>
            <a:r>
              <a:rPr lang="en-US" sz="2000" dirty="0" smtClean="0"/>
              <a:t> - Competitive Research Program for mechanization research</a:t>
            </a:r>
          </a:p>
        </p:txBody>
      </p:sp>
    </p:spTree>
    <p:extLst>
      <p:ext uri="{BB962C8B-B14F-4D97-AF65-F5344CB8AC3E}">
        <p14:creationId xmlns:p14="http://schemas.microsoft.com/office/powerpoint/2010/main" val="3968408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sz="4000" b="1" dirty="0" smtClean="0">
                <a:solidFill>
                  <a:schemeClr val="tx2"/>
                </a:solidFill>
                <a:latin typeface="+mj-lt"/>
              </a:rPr>
              <a:t> FARM BILL </a:t>
            </a:r>
            <a:r>
              <a:rPr lang="en-US" sz="2200" b="1" dirty="0" smtClean="0">
                <a:solidFill>
                  <a:srgbClr val="FF0000"/>
                </a:solidFill>
              </a:rPr>
              <a:t/>
            </a:r>
            <a:br>
              <a:rPr lang="en-US" sz="2200"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2000" b="1" dirty="0"/>
              <a:t>Title VII: Research (Continued) </a:t>
            </a:r>
            <a:endParaRPr lang="en-US" sz="2000" b="1" dirty="0" smtClean="0"/>
          </a:p>
          <a:p>
            <a:pPr marL="0" indent="0">
              <a:buNone/>
            </a:pPr>
            <a:r>
              <a:rPr lang="en-US" sz="2000" b="1" dirty="0" smtClean="0"/>
              <a:t>Organic </a:t>
            </a:r>
            <a:r>
              <a:rPr lang="en-US" sz="2000" b="1" dirty="0"/>
              <a:t>Agriculture Research and Extension Initiative</a:t>
            </a:r>
          </a:p>
          <a:p>
            <a:r>
              <a:rPr lang="en-US" sz="2000" dirty="0" smtClean="0"/>
              <a:t>Establishes </a:t>
            </a:r>
            <a:r>
              <a:rPr lang="en-US" sz="2000" dirty="0"/>
              <a:t>permanent, mandatory funding </a:t>
            </a:r>
            <a:endParaRPr lang="en-US" sz="2000" dirty="0" smtClean="0"/>
          </a:p>
          <a:p>
            <a:r>
              <a:rPr lang="en-US" sz="2000" dirty="0" smtClean="0"/>
              <a:t>$</a:t>
            </a:r>
            <a:r>
              <a:rPr lang="en-US" sz="2000" dirty="0"/>
              <a:t>20 million for 2019 and 2020, $</a:t>
            </a:r>
            <a:r>
              <a:rPr lang="en-US" sz="2000" dirty="0" smtClean="0"/>
              <a:t>25 million </a:t>
            </a:r>
            <a:r>
              <a:rPr lang="en-US" sz="2000" dirty="0"/>
              <a:t>for 2021, $30 million for 2022 and $50 million for 2023</a:t>
            </a:r>
            <a:r>
              <a:rPr lang="en-US" sz="2000" dirty="0" smtClean="0"/>
              <a:t>.</a:t>
            </a:r>
          </a:p>
          <a:p>
            <a:endParaRPr lang="en-US" sz="2000" dirty="0"/>
          </a:p>
          <a:p>
            <a:pPr marL="0" indent="0">
              <a:buNone/>
            </a:pPr>
            <a:r>
              <a:rPr lang="en-US" sz="2000" b="1" dirty="0" smtClean="0"/>
              <a:t>Urban </a:t>
            </a:r>
            <a:r>
              <a:rPr lang="en-US" sz="2000" b="1" dirty="0"/>
              <a:t>and Indoor Agriculture</a:t>
            </a:r>
          </a:p>
          <a:p>
            <a:r>
              <a:rPr lang="en-US" sz="2000" dirty="0" smtClean="0"/>
              <a:t>$10 </a:t>
            </a:r>
            <a:r>
              <a:rPr lang="en-US" sz="2000" dirty="0"/>
              <a:t>million in mandatory funding for research grants to enhance urban, </a:t>
            </a:r>
            <a:r>
              <a:rPr lang="en-US" sz="2000" dirty="0" smtClean="0"/>
              <a:t>indoor, or </a:t>
            </a:r>
            <a:r>
              <a:rPr lang="en-US" sz="2000" dirty="0"/>
              <a:t>other emerging agricultural production methods. It requires USDA to conduct a census </a:t>
            </a:r>
            <a:r>
              <a:rPr lang="en-US" sz="2000" dirty="0" smtClean="0"/>
              <a:t>of urban</a:t>
            </a:r>
            <a:r>
              <a:rPr lang="en-US" sz="2000" dirty="0"/>
              <a:t>, indoor, and other emerging agricultural </a:t>
            </a:r>
            <a:r>
              <a:rPr lang="en-US" sz="2000" dirty="0" smtClean="0"/>
              <a:t>production</a:t>
            </a:r>
          </a:p>
        </p:txBody>
      </p:sp>
    </p:spTree>
    <p:extLst>
      <p:ext uri="{BB962C8B-B14F-4D97-AF65-F5344CB8AC3E}">
        <p14:creationId xmlns:p14="http://schemas.microsoft.com/office/powerpoint/2010/main" val="3362207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FARM BILL: SPECIALTY CROPS</a:t>
            </a:r>
            <a:endParaRPr lang="en-US" b="1" dirty="0"/>
          </a:p>
        </p:txBody>
      </p:sp>
      <p:sp>
        <p:nvSpPr>
          <p:cNvPr id="3" name="Content Placeholder 2"/>
          <p:cNvSpPr>
            <a:spLocks noGrp="1"/>
          </p:cNvSpPr>
          <p:nvPr>
            <p:ph idx="1"/>
          </p:nvPr>
        </p:nvSpPr>
        <p:spPr/>
        <p:txBody>
          <a:bodyPr>
            <a:normAutofit/>
          </a:bodyPr>
          <a:lstStyle/>
          <a:p>
            <a:pPr lvl="1"/>
            <a:r>
              <a:rPr lang="en-US" sz="2200" b="1" dirty="0" smtClean="0"/>
              <a:t>Title X: Horticulture</a:t>
            </a:r>
          </a:p>
          <a:p>
            <a:pPr lvl="2"/>
            <a:r>
              <a:rPr lang="en-US" dirty="0" smtClean="0"/>
              <a:t>Organic </a:t>
            </a:r>
          </a:p>
          <a:p>
            <a:pPr lvl="3"/>
            <a:r>
              <a:rPr lang="en-US" dirty="0" smtClean="0"/>
              <a:t>Certification Cost Share Program </a:t>
            </a:r>
          </a:p>
          <a:p>
            <a:pPr lvl="3"/>
            <a:r>
              <a:rPr lang="en-US" dirty="0" smtClean="0"/>
              <a:t>Data collection fund </a:t>
            </a:r>
          </a:p>
          <a:p>
            <a:pPr lvl="3"/>
            <a:endParaRPr lang="en-US" dirty="0" smtClean="0"/>
          </a:p>
          <a:p>
            <a:pPr lvl="2"/>
            <a:r>
              <a:rPr lang="en-US" dirty="0" smtClean="0"/>
              <a:t>Plant Variety Protection Amendment </a:t>
            </a:r>
          </a:p>
          <a:p>
            <a:pPr lvl="3"/>
            <a:r>
              <a:rPr lang="en-US" dirty="0" smtClean="0"/>
              <a:t>Amends the PVPA to incorporate asexually propagated plants</a:t>
            </a:r>
          </a:p>
          <a:p>
            <a:pPr marL="822960" lvl="3" indent="0">
              <a:buNone/>
            </a:pPr>
            <a:endParaRPr lang="en-US" dirty="0" smtClean="0"/>
          </a:p>
          <a:p>
            <a:pPr lvl="2"/>
            <a:r>
              <a:rPr lang="en-US" dirty="0" smtClean="0"/>
              <a:t>Plant </a:t>
            </a:r>
            <a:r>
              <a:rPr lang="en-US" dirty="0" err="1" smtClean="0"/>
              <a:t>Biostimulants</a:t>
            </a:r>
            <a:endParaRPr lang="en-US" dirty="0" smtClean="0"/>
          </a:p>
          <a:p>
            <a:pPr lvl="3"/>
            <a:r>
              <a:rPr lang="en-US" dirty="0" smtClean="0"/>
              <a:t>The </a:t>
            </a:r>
            <a:r>
              <a:rPr lang="en-US" dirty="0"/>
              <a:t>bill authorizes a report on plant </a:t>
            </a:r>
            <a:r>
              <a:rPr lang="en-US" dirty="0" err="1"/>
              <a:t>biostimulants</a:t>
            </a:r>
            <a:r>
              <a:rPr lang="en-US" dirty="0"/>
              <a:t> and allows USDA to conduct a study on the definition of a plant </a:t>
            </a:r>
            <a:r>
              <a:rPr lang="en-US" dirty="0" err="1" smtClean="0"/>
              <a:t>biostimulant</a:t>
            </a:r>
            <a:r>
              <a:rPr lang="en-US" dirty="0" smtClean="0"/>
              <a:t>, and the legislative and regulatory barriers to market entry for these products. </a:t>
            </a:r>
          </a:p>
        </p:txBody>
      </p:sp>
    </p:spTree>
    <p:extLst>
      <p:ext uri="{BB962C8B-B14F-4D97-AF65-F5344CB8AC3E}">
        <p14:creationId xmlns:p14="http://schemas.microsoft.com/office/powerpoint/2010/main" val="280778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34BC72F-4ACB-4E88-AEDB-4019EAEE8D26}"/>
              </a:ext>
            </a:extLst>
          </p:cNvPr>
          <p:cNvSpPr/>
          <p:nvPr/>
        </p:nvSpPr>
        <p:spPr>
          <a:xfrm>
            <a:off x="354564" y="1771500"/>
            <a:ext cx="4217436" cy="3416320"/>
          </a:xfrm>
          <a:prstGeom prst="rect">
            <a:avLst/>
          </a:prstGeom>
        </p:spPr>
        <p:txBody>
          <a:bodyPr wrap="square">
            <a:spAutoFit/>
          </a:bodyPr>
          <a:lstStyle/>
          <a:p>
            <a:r>
              <a:rPr lang="en-US" b="1" dirty="0">
                <a:solidFill>
                  <a:prstClr val="black"/>
                </a:solidFill>
              </a:rPr>
              <a:t>USDA National Organic Program (NOP):</a:t>
            </a:r>
          </a:p>
          <a:p>
            <a:pPr marL="214313" indent="-214313">
              <a:buFontTx/>
              <a:buChar char="-"/>
            </a:pPr>
            <a:r>
              <a:rPr lang="en-US" dirty="0">
                <a:solidFill>
                  <a:prstClr val="black"/>
                </a:solidFill>
              </a:rPr>
              <a:t>Creates and modifies regulation</a:t>
            </a:r>
          </a:p>
          <a:p>
            <a:pPr marL="214313" indent="-214313">
              <a:buFontTx/>
              <a:buChar char="-"/>
            </a:pPr>
            <a:r>
              <a:rPr lang="en-US" dirty="0">
                <a:solidFill>
                  <a:prstClr val="black"/>
                </a:solidFill>
              </a:rPr>
              <a:t>Accredits certification bodies</a:t>
            </a:r>
          </a:p>
          <a:p>
            <a:pPr marL="214313" indent="-214313">
              <a:buFontTx/>
              <a:buChar char="-"/>
            </a:pPr>
            <a:endParaRPr lang="en-US" dirty="0">
              <a:solidFill>
                <a:prstClr val="black"/>
              </a:solidFill>
            </a:endParaRPr>
          </a:p>
          <a:p>
            <a:r>
              <a:rPr lang="en-US" b="1" dirty="0">
                <a:solidFill>
                  <a:prstClr val="black"/>
                </a:solidFill>
              </a:rPr>
              <a:t>National Organic Standards Board (NOSB):</a:t>
            </a:r>
          </a:p>
          <a:p>
            <a:pPr marL="214313" indent="-214313">
              <a:buFontTx/>
              <a:buChar char="-"/>
            </a:pPr>
            <a:r>
              <a:rPr lang="en-US" dirty="0">
                <a:solidFill>
                  <a:prstClr val="black"/>
                </a:solidFill>
              </a:rPr>
              <a:t>Advisory Board</a:t>
            </a:r>
          </a:p>
          <a:p>
            <a:pPr marL="214313" indent="-214313">
              <a:buFontTx/>
              <a:buChar char="-"/>
            </a:pPr>
            <a:endParaRPr lang="en-US" dirty="0">
              <a:solidFill>
                <a:prstClr val="black"/>
              </a:solidFill>
            </a:endParaRPr>
          </a:p>
          <a:p>
            <a:r>
              <a:rPr lang="en-US" b="1" dirty="0">
                <a:solidFill>
                  <a:prstClr val="black"/>
                </a:solidFill>
              </a:rPr>
              <a:t>Accredited Certification Agents (ACAs):</a:t>
            </a:r>
          </a:p>
          <a:p>
            <a:pPr marL="214313" indent="-214313">
              <a:buFontTx/>
              <a:buChar char="-"/>
            </a:pPr>
            <a:r>
              <a:rPr lang="en-US" dirty="0">
                <a:solidFill>
                  <a:prstClr val="black"/>
                </a:solidFill>
              </a:rPr>
              <a:t>Interpret regulation and certify growers and handlers</a:t>
            </a:r>
          </a:p>
          <a:p>
            <a:endParaRPr lang="en-US" dirty="0">
              <a:solidFill>
                <a:prstClr val="black"/>
              </a:solidFill>
            </a:endParaRPr>
          </a:p>
          <a:p>
            <a:r>
              <a:rPr lang="en-US" b="1" dirty="0">
                <a:solidFill>
                  <a:prstClr val="black"/>
                </a:solidFill>
              </a:rPr>
              <a:t>Organic Farmers / Processors</a:t>
            </a:r>
          </a:p>
        </p:txBody>
      </p:sp>
      <p:pic>
        <p:nvPicPr>
          <p:cNvPr id="3" name="Picture 2">
            <a:extLst>
              <a:ext uri="{FF2B5EF4-FFF2-40B4-BE49-F238E27FC236}">
                <a16:creationId xmlns="" xmlns:a16="http://schemas.microsoft.com/office/drawing/2014/main" id="{F8AB9332-E7DB-4EF3-A2DE-4C9CA6A61E97}"/>
              </a:ext>
            </a:extLst>
          </p:cNvPr>
          <p:cNvPicPr>
            <a:picLocks noChangeAspect="1"/>
          </p:cNvPicPr>
          <p:nvPr/>
        </p:nvPicPr>
        <p:blipFill>
          <a:blip r:embed="rId2"/>
          <a:stretch>
            <a:fillRect/>
          </a:stretch>
        </p:blipFill>
        <p:spPr>
          <a:xfrm>
            <a:off x="4784995" y="1967505"/>
            <a:ext cx="4127350" cy="3090940"/>
          </a:xfrm>
          <a:prstGeom prst="rect">
            <a:avLst/>
          </a:prstGeom>
        </p:spPr>
      </p:pic>
      <p:sp>
        <p:nvSpPr>
          <p:cNvPr id="4" name="Rectangle 3">
            <a:extLst>
              <a:ext uri="{FF2B5EF4-FFF2-40B4-BE49-F238E27FC236}">
                <a16:creationId xmlns="" xmlns:a16="http://schemas.microsoft.com/office/drawing/2014/main" id="{F264FCEC-15F3-4CF3-82D3-B83C16852DA9}"/>
              </a:ext>
            </a:extLst>
          </p:cNvPr>
          <p:cNvSpPr/>
          <p:nvPr/>
        </p:nvSpPr>
        <p:spPr>
          <a:xfrm>
            <a:off x="74645" y="166692"/>
            <a:ext cx="9069355" cy="584775"/>
          </a:xfrm>
          <a:prstGeom prst="rect">
            <a:avLst/>
          </a:prstGeom>
        </p:spPr>
        <p:txBody>
          <a:bodyPr wrap="square">
            <a:spAutoFit/>
          </a:bodyPr>
          <a:lstStyle/>
          <a:p>
            <a:r>
              <a:rPr lang="en-US" sz="3200" dirty="0">
                <a:solidFill>
                  <a:prstClr val="black"/>
                </a:solidFill>
              </a:rPr>
              <a:t>Role of USDA NOP, NOSB, ACAs and Farmer, Processor</a:t>
            </a:r>
          </a:p>
        </p:txBody>
      </p:sp>
    </p:spTree>
    <p:extLst>
      <p:ext uri="{BB962C8B-B14F-4D97-AF65-F5344CB8AC3E}">
        <p14:creationId xmlns:p14="http://schemas.microsoft.com/office/powerpoint/2010/main" val="3714555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STORM THE HILL 2019</a:t>
            </a:r>
            <a:endParaRPr lang="en-US" b="1" dirty="0"/>
          </a:p>
        </p:txBody>
      </p:sp>
      <p:sp>
        <p:nvSpPr>
          <p:cNvPr id="4" name="Content Placeholder 3"/>
          <p:cNvSpPr>
            <a:spLocks noGrp="1"/>
          </p:cNvSpPr>
          <p:nvPr>
            <p:ph sz="half" idx="1"/>
          </p:nvPr>
        </p:nvSpPr>
        <p:spPr/>
        <p:txBody>
          <a:bodyPr/>
          <a:lstStyle/>
          <a:p>
            <a:r>
              <a:rPr lang="en-US" dirty="0" smtClean="0"/>
              <a:t>Mark your calendars!</a:t>
            </a:r>
          </a:p>
          <a:p>
            <a:pPr lvl="1"/>
            <a:r>
              <a:rPr lang="en-US" b="1" dirty="0" smtClean="0">
                <a:solidFill>
                  <a:schemeClr val="tx2"/>
                </a:solidFill>
              </a:rPr>
              <a:t>Wednesday, April 3</a:t>
            </a:r>
          </a:p>
          <a:p>
            <a:r>
              <a:rPr lang="en-US" dirty="0" smtClean="0"/>
              <a:t>Full timeline:</a:t>
            </a:r>
          </a:p>
          <a:p>
            <a:pPr lvl="1"/>
            <a:r>
              <a:rPr lang="en-US" dirty="0" smtClean="0"/>
              <a:t>April 2: Welcome Happy Hour</a:t>
            </a:r>
          </a:p>
          <a:p>
            <a:pPr lvl="1"/>
            <a:r>
              <a:rPr lang="en-US" dirty="0" smtClean="0"/>
              <a:t>April 3: Capitol Hill Visits</a:t>
            </a:r>
          </a:p>
          <a:p>
            <a:pPr lvl="1"/>
            <a:r>
              <a:rPr lang="en-US" dirty="0" smtClean="0"/>
              <a:t>April 3 (late afternoon):</a:t>
            </a:r>
          </a:p>
          <a:p>
            <a:pPr lvl="2"/>
            <a:r>
              <a:rPr lang="en-US" dirty="0" smtClean="0"/>
              <a:t>SeedFirstPAC Reception</a:t>
            </a:r>
          </a:p>
          <a:p>
            <a:r>
              <a:rPr lang="en-US" dirty="0" smtClean="0"/>
              <a:t>Registration opens after V&amp;F</a:t>
            </a:r>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1905000"/>
            <a:ext cx="4038600" cy="3028950"/>
          </a:xfrm>
        </p:spPr>
      </p:pic>
      <p:sp>
        <p:nvSpPr>
          <p:cNvPr id="7" name="TextBox 6"/>
          <p:cNvSpPr txBox="1"/>
          <p:nvPr/>
        </p:nvSpPr>
        <p:spPr>
          <a:xfrm>
            <a:off x="4572000" y="5001904"/>
            <a:ext cx="4191000" cy="584775"/>
          </a:xfrm>
          <a:prstGeom prst="rect">
            <a:avLst/>
          </a:prstGeom>
          <a:noFill/>
        </p:spPr>
        <p:txBody>
          <a:bodyPr wrap="square" rtlCol="0">
            <a:spAutoFit/>
          </a:bodyPr>
          <a:lstStyle/>
          <a:p>
            <a:pPr algn="ctr"/>
            <a:r>
              <a:rPr lang="en-US" sz="1600" b="1" dirty="0">
                <a:solidFill>
                  <a:srgbClr val="292934"/>
                </a:solidFill>
              </a:rPr>
              <a:t>California members visit with Rep. Jimmy Panetta (CA-20)</a:t>
            </a:r>
          </a:p>
        </p:txBody>
      </p:sp>
    </p:spTree>
    <p:extLst>
      <p:ext uri="{BB962C8B-B14F-4D97-AF65-F5344CB8AC3E}">
        <p14:creationId xmlns:p14="http://schemas.microsoft.com/office/powerpoint/2010/main" val="3928613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Bioengineered Food Disclosure Standard (NBFDS</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dirty="0"/>
              <a:t>implementation date of the Standard is January 1, 2020. Compliance with the standard is voluntary until December 31, 2021. </a:t>
            </a:r>
            <a:endParaRPr lang="en-US" sz="2800" dirty="0" smtClean="0"/>
          </a:p>
          <a:p>
            <a:pPr marL="0" indent="0">
              <a:buNone/>
            </a:pPr>
            <a:endParaRPr lang="en-US" sz="2800" dirty="0"/>
          </a:p>
          <a:p>
            <a:r>
              <a:rPr lang="en-US" sz="2800" dirty="0"/>
              <a:t>The rule establishes specific requirements for disclosing whether a product is a bioengineered food.  </a:t>
            </a:r>
          </a:p>
          <a:p>
            <a:endParaRPr lang="en-US" sz="1700" dirty="0"/>
          </a:p>
          <a:p>
            <a:endParaRPr lang="en-US" dirty="0"/>
          </a:p>
        </p:txBody>
      </p:sp>
    </p:spTree>
    <p:extLst>
      <p:ext uri="{BB962C8B-B14F-4D97-AF65-F5344CB8AC3E}">
        <p14:creationId xmlns:p14="http://schemas.microsoft.com/office/powerpoint/2010/main" val="2697999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r>
              <a:rPr lang="en-US" dirty="0"/>
              <a:t>of </a:t>
            </a:r>
            <a:r>
              <a:rPr lang="en-US" dirty="0" smtClean="0"/>
              <a:t>Bioengineered Food</a:t>
            </a:r>
            <a:endParaRPr lang="en-US" dirty="0"/>
          </a:p>
        </p:txBody>
      </p:sp>
      <p:sp>
        <p:nvSpPr>
          <p:cNvPr id="3" name="Content Placeholder 2"/>
          <p:cNvSpPr>
            <a:spLocks noGrp="1"/>
          </p:cNvSpPr>
          <p:nvPr>
            <p:ph idx="1"/>
          </p:nvPr>
        </p:nvSpPr>
        <p:spPr/>
        <p:txBody>
          <a:bodyPr/>
          <a:lstStyle/>
          <a:p>
            <a:pPr lvl="1"/>
            <a:r>
              <a:rPr lang="en-US" sz="2400" b="1" u="sng" dirty="0" smtClean="0">
                <a:solidFill>
                  <a:srgbClr val="FF0000"/>
                </a:solidFill>
              </a:rPr>
              <a:t>“</a:t>
            </a:r>
            <a:r>
              <a:rPr lang="en-US" sz="2400" b="1" u="sng" dirty="0">
                <a:solidFill>
                  <a:srgbClr val="FF0000"/>
                </a:solidFill>
              </a:rPr>
              <a:t>Food must contain genetic material </a:t>
            </a:r>
            <a:r>
              <a:rPr lang="en-US" sz="2400" dirty="0">
                <a:solidFill>
                  <a:srgbClr val="FF0000"/>
                </a:solidFill>
              </a:rPr>
              <a:t>that has been modified through in vitro recombinant deoxyribonucleic acid (DNA) techniques for which the modification could not otherwise be obtained through conventional breeding or found in nature to be subject to the BE disclosure requirement”. </a:t>
            </a:r>
            <a:r>
              <a:rPr lang="en-US" sz="2400" dirty="0" smtClean="0">
                <a:solidFill>
                  <a:srgbClr val="FF0000"/>
                </a:solidFill>
              </a:rPr>
              <a:t> </a:t>
            </a:r>
          </a:p>
          <a:p>
            <a:pPr lvl="1"/>
            <a:endParaRPr lang="en-US" sz="2400" dirty="0"/>
          </a:p>
          <a:p>
            <a:pPr lvl="1"/>
            <a:r>
              <a:rPr lang="en-US" sz="2400" dirty="0" smtClean="0"/>
              <a:t>(Voluntary </a:t>
            </a:r>
            <a:r>
              <a:rPr lang="en-US" sz="2400" dirty="0"/>
              <a:t>labeling is allowed for certain foods that do not meet the definition of “bioengineered food” but are derived from bioengineered crops or food</a:t>
            </a:r>
            <a:r>
              <a:rPr lang="en-US" sz="2400" dirty="0" smtClean="0"/>
              <a:t>.) </a:t>
            </a:r>
            <a:endParaRPr lang="en-US" sz="2400" dirty="0"/>
          </a:p>
          <a:p>
            <a:endParaRPr lang="en-US" dirty="0"/>
          </a:p>
        </p:txBody>
      </p:sp>
    </p:spTree>
    <p:extLst>
      <p:ext uri="{BB962C8B-B14F-4D97-AF65-F5344CB8AC3E}">
        <p14:creationId xmlns:p14="http://schemas.microsoft.com/office/powerpoint/2010/main" val="356858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Bioengineered Foods </a:t>
            </a:r>
            <a:endParaRPr lang="en-US" dirty="0"/>
          </a:p>
        </p:txBody>
      </p:sp>
      <p:sp>
        <p:nvSpPr>
          <p:cNvPr id="3" name="Content Placeholder 2"/>
          <p:cNvSpPr>
            <a:spLocks noGrp="1"/>
          </p:cNvSpPr>
          <p:nvPr>
            <p:ph idx="1"/>
          </p:nvPr>
        </p:nvSpPr>
        <p:spPr/>
        <p:txBody>
          <a:bodyPr>
            <a:normAutofit/>
          </a:bodyPr>
          <a:lstStyle/>
          <a:p>
            <a:r>
              <a:rPr lang="en-US" dirty="0"/>
              <a:t>A List of Bioengineered Foods is established to help companies determine if they may need to make a BE disclosure.  </a:t>
            </a:r>
            <a:endParaRPr lang="en-US" dirty="0" smtClean="0"/>
          </a:p>
          <a:p>
            <a:endParaRPr lang="en-US" dirty="0" smtClean="0"/>
          </a:p>
          <a:p>
            <a:r>
              <a:rPr lang="en-US" dirty="0" smtClean="0"/>
              <a:t>Alfalfa</a:t>
            </a:r>
            <a:r>
              <a:rPr lang="en-US" dirty="0"/>
              <a:t>, Apple (</a:t>
            </a:r>
            <a:r>
              <a:rPr lang="en-US" dirty="0" err="1"/>
              <a:t>ArcticTM</a:t>
            </a:r>
            <a:r>
              <a:rPr lang="en-US" dirty="0"/>
              <a:t> varieties), Canola, Corn, Cotton, Eggplant (BARI </a:t>
            </a:r>
            <a:r>
              <a:rPr lang="en-US" dirty="0" err="1"/>
              <a:t>Bt</a:t>
            </a:r>
            <a:r>
              <a:rPr lang="en-US" dirty="0"/>
              <a:t> Begun varieties), Papaya (ringspot virus-resistant varieties), Pineapple (pink flesh), Potato, Salmon (</a:t>
            </a:r>
            <a:r>
              <a:rPr lang="en-US" dirty="0" err="1"/>
              <a:t>AquAdvantage</a:t>
            </a:r>
            <a:r>
              <a:rPr lang="en-US" dirty="0"/>
              <a:t>®), </a:t>
            </a:r>
            <a:r>
              <a:rPr lang="en-US" dirty="0" smtClean="0"/>
              <a:t>Soybean, </a:t>
            </a:r>
            <a:r>
              <a:rPr lang="en-US" dirty="0"/>
              <a:t>Squash (summer) and </a:t>
            </a:r>
            <a:r>
              <a:rPr lang="en-US" dirty="0" err="1"/>
              <a:t>Sugarbeet</a:t>
            </a:r>
            <a:r>
              <a:rPr lang="en-US" dirty="0"/>
              <a:t>. </a:t>
            </a:r>
          </a:p>
          <a:p>
            <a:pPr marL="0" indent="0">
              <a:buNone/>
            </a:pPr>
            <a:endParaRPr lang="en-US" dirty="0"/>
          </a:p>
        </p:txBody>
      </p:sp>
    </p:spTree>
    <p:extLst>
      <p:ext uri="{BB962C8B-B14F-4D97-AF65-F5344CB8AC3E}">
        <p14:creationId xmlns:p14="http://schemas.microsoft.com/office/powerpoint/2010/main" val="15246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Organic</a:t>
            </a:r>
            <a:endParaRPr lang="en-US" dirty="0"/>
          </a:p>
        </p:txBody>
      </p:sp>
      <p:sp>
        <p:nvSpPr>
          <p:cNvPr id="3" name="Content Placeholder 2"/>
          <p:cNvSpPr>
            <a:spLocks noGrp="1"/>
          </p:cNvSpPr>
          <p:nvPr>
            <p:ph idx="1"/>
          </p:nvPr>
        </p:nvSpPr>
        <p:spPr/>
        <p:txBody>
          <a:bodyPr/>
          <a:lstStyle/>
          <a:p>
            <a:pPr lvl="0"/>
            <a:r>
              <a:rPr lang="en-US" dirty="0" smtClean="0"/>
              <a:t>Foods </a:t>
            </a:r>
            <a:r>
              <a:rPr lang="en-US" dirty="0"/>
              <a:t>certified under the National Organic Program,</a:t>
            </a:r>
            <a:r>
              <a:rPr lang="en-US" i="1" dirty="0"/>
              <a:t> i.e.</a:t>
            </a:r>
            <a:r>
              <a:rPr lang="en-US" dirty="0"/>
              <a:t>, those bearing certified labels including “100% Organic,” “Organic,” and “Made with Organic,” are exempt from the BE disclosure requirement.  </a:t>
            </a:r>
            <a:endParaRPr lang="en-US" dirty="0" smtClean="0"/>
          </a:p>
          <a:p>
            <a:pPr lvl="0"/>
            <a:endParaRPr lang="en-US" dirty="0" smtClean="0"/>
          </a:p>
          <a:p>
            <a:pPr lvl="0"/>
            <a:r>
              <a:rPr lang="en-US" dirty="0" smtClean="0"/>
              <a:t>Such </a:t>
            </a:r>
            <a:r>
              <a:rPr lang="en-US" dirty="0"/>
              <a:t>foods are also permitted under the </a:t>
            </a:r>
            <a:r>
              <a:rPr lang="en-US" dirty="0" smtClean="0"/>
              <a:t>Act </a:t>
            </a:r>
            <a:r>
              <a:rPr lang="en-US" dirty="0"/>
              <a:t>and the rule to be labeled as “non-bioengineered”, “Non-GMO,” or a similar claim.  </a:t>
            </a:r>
            <a:r>
              <a:rPr lang="en-US" b="1" dirty="0">
                <a:solidFill>
                  <a:schemeClr val="tx2"/>
                </a:solidFill>
              </a:rPr>
              <a:t>Food products with less than 70 percent </a:t>
            </a:r>
            <a:r>
              <a:rPr lang="en-US" dirty="0"/>
              <a:t>organically produced ingredients are not exempt and remain subject to </a:t>
            </a:r>
            <a:r>
              <a:rPr lang="en-US" dirty="0" smtClean="0"/>
              <a:t>disclosure. </a:t>
            </a:r>
          </a:p>
          <a:p>
            <a:endParaRPr lang="en-US" dirty="0"/>
          </a:p>
        </p:txBody>
      </p:sp>
    </p:spTree>
    <p:extLst>
      <p:ext uri="{BB962C8B-B14F-4D97-AF65-F5344CB8AC3E}">
        <p14:creationId xmlns:p14="http://schemas.microsoft.com/office/powerpoint/2010/main" val="2836143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Thresholds </a:t>
            </a:r>
            <a:endParaRPr lang="en-US" dirty="0"/>
          </a:p>
        </p:txBody>
      </p:sp>
      <p:sp>
        <p:nvSpPr>
          <p:cNvPr id="3" name="Content Placeholder 2"/>
          <p:cNvSpPr>
            <a:spLocks noGrp="1"/>
          </p:cNvSpPr>
          <p:nvPr>
            <p:ph idx="1"/>
          </p:nvPr>
        </p:nvSpPr>
        <p:spPr/>
        <p:txBody>
          <a:bodyPr/>
          <a:lstStyle/>
          <a:p>
            <a:r>
              <a:rPr lang="en-US" dirty="0"/>
              <a:t>A threshold is established for the inadvertent or technically unavoidable presence of bioengineered substances of up to five percent (5%) for each ingredient. </a:t>
            </a:r>
            <a:endParaRPr lang="en-US" dirty="0" smtClean="0"/>
          </a:p>
          <a:p>
            <a:endParaRPr lang="en-US" dirty="0"/>
          </a:p>
          <a:p>
            <a:r>
              <a:rPr lang="en-US" dirty="0"/>
              <a:t>Any intentional BE presence would trigger disclosure.</a:t>
            </a:r>
          </a:p>
          <a:p>
            <a:endParaRPr lang="en-US" dirty="0"/>
          </a:p>
        </p:txBody>
      </p:sp>
    </p:spTree>
    <p:extLst>
      <p:ext uri="{BB962C8B-B14F-4D97-AF65-F5344CB8AC3E}">
        <p14:creationId xmlns:p14="http://schemas.microsoft.com/office/powerpoint/2010/main" val="143603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567ABA58-7597-47F1-BA68-002C600FFB40}"/>
              </a:ext>
            </a:extLst>
          </p:cNvPr>
          <p:cNvSpPr/>
          <p:nvPr/>
        </p:nvSpPr>
        <p:spPr>
          <a:xfrm>
            <a:off x="354564" y="173474"/>
            <a:ext cx="1356462" cy="646331"/>
          </a:xfrm>
          <a:prstGeom prst="rect">
            <a:avLst/>
          </a:prstGeom>
        </p:spPr>
        <p:txBody>
          <a:bodyPr wrap="none">
            <a:spAutoFit/>
          </a:bodyPr>
          <a:lstStyle/>
          <a:p>
            <a:r>
              <a:rPr lang="en-US" sz="3600" dirty="0">
                <a:solidFill>
                  <a:prstClr val="black"/>
                </a:solidFill>
              </a:rPr>
              <a:t>NOSB </a:t>
            </a:r>
          </a:p>
        </p:txBody>
      </p:sp>
      <p:pic>
        <p:nvPicPr>
          <p:cNvPr id="6" name="Picture 5">
            <a:extLst>
              <a:ext uri="{FF2B5EF4-FFF2-40B4-BE49-F238E27FC236}">
                <a16:creationId xmlns="" xmlns:a16="http://schemas.microsoft.com/office/drawing/2014/main" id="{6A00640B-A5EC-4252-BDBB-7FD984D24F6E}"/>
              </a:ext>
            </a:extLst>
          </p:cNvPr>
          <p:cNvPicPr>
            <a:picLocks noChangeAspect="1"/>
          </p:cNvPicPr>
          <p:nvPr/>
        </p:nvPicPr>
        <p:blipFill>
          <a:blip r:embed="rId2"/>
          <a:stretch>
            <a:fillRect/>
          </a:stretch>
        </p:blipFill>
        <p:spPr>
          <a:xfrm>
            <a:off x="2103121" y="1530910"/>
            <a:ext cx="5068096" cy="3796180"/>
          </a:xfrm>
          <a:prstGeom prst="rect">
            <a:avLst/>
          </a:prstGeom>
        </p:spPr>
      </p:pic>
    </p:spTree>
    <p:extLst>
      <p:ext uri="{BB962C8B-B14F-4D97-AF65-F5344CB8AC3E}">
        <p14:creationId xmlns:p14="http://schemas.microsoft.com/office/powerpoint/2010/main" val="278189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F0968A0-CEF4-8142-A646-DEF4A0087A36}"/>
              </a:ext>
            </a:extLst>
          </p:cNvPr>
          <p:cNvSpPr txBox="1"/>
          <p:nvPr/>
        </p:nvSpPr>
        <p:spPr>
          <a:xfrm>
            <a:off x="-234462" y="872532"/>
            <a:ext cx="9373997" cy="1015663"/>
          </a:xfrm>
          <a:prstGeom prst="rect">
            <a:avLst/>
          </a:prstGeom>
          <a:noFill/>
        </p:spPr>
        <p:txBody>
          <a:bodyPr wrap="square" rtlCol="0">
            <a:spAutoFit/>
          </a:bodyPr>
          <a:lstStyle/>
          <a:p>
            <a:pPr algn="ctr">
              <a:spcAft>
                <a:spcPts val="600"/>
              </a:spcAft>
            </a:pPr>
            <a:r>
              <a:rPr lang="en-US" sz="6000" b="1" dirty="0">
                <a:solidFill>
                  <a:prstClr val="black"/>
                </a:solidFill>
              </a:rPr>
              <a:t>Who Serves on the NOSB?</a:t>
            </a:r>
          </a:p>
        </p:txBody>
      </p:sp>
      <p:sp>
        <p:nvSpPr>
          <p:cNvPr id="10" name="TextBox 9">
            <a:extLst>
              <a:ext uri="{FF2B5EF4-FFF2-40B4-BE49-F238E27FC236}">
                <a16:creationId xmlns="" xmlns:a16="http://schemas.microsoft.com/office/drawing/2014/main" id="{8A3D99CA-3E8B-8841-9B60-3D2A03D3C4C8}"/>
              </a:ext>
            </a:extLst>
          </p:cNvPr>
          <p:cNvSpPr txBox="1"/>
          <p:nvPr/>
        </p:nvSpPr>
        <p:spPr>
          <a:xfrm>
            <a:off x="151036" y="1990473"/>
            <a:ext cx="4700953" cy="4247317"/>
          </a:xfrm>
          <a:prstGeom prst="rect">
            <a:avLst/>
          </a:prstGeom>
          <a:noFill/>
        </p:spPr>
        <p:txBody>
          <a:bodyPr wrap="square" rtlCol="0">
            <a:spAutoFit/>
          </a:bodyPr>
          <a:lstStyle/>
          <a:p>
            <a:r>
              <a:rPr lang="en-US" b="1" dirty="0">
                <a:solidFill>
                  <a:prstClr val="black"/>
                </a:solidFill>
              </a:rPr>
              <a:t>Organic Producer</a:t>
            </a:r>
          </a:p>
          <a:p>
            <a:r>
              <a:rPr lang="en-US" dirty="0">
                <a:solidFill>
                  <a:prstClr val="black"/>
                </a:solidFill>
                <a:hlinkClick r:id="rId3"/>
              </a:rPr>
              <a:t>Ashley Swaffar</a:t>
            </a:r>
            <a:r>
              <a:rPr lang="en-US" dirty="0">
                <a:solidFill>
                  <a:prstClr val="black"/>
                </a:solidFill>
              </a:rPr>
              <a:t> </a:t>
            </a:r>
            <a:br>
              <a:rPr lang="en-US" dirty="0">
                <a:solidFill>
                  <a:prstClr val="black"/>
                </a:solidFill>
              </a:rPr>
            </a:br>
            <a:r>
              <a:rPr lang="en-US" dirty="0">
                <a:solidFill>
                  <a:prstClr val="black"/>
                </a:solidFill>
                <a:hlinkClick r:id="rId4"/>
              </a:rPr>
              <a:t>Jesse Buie</a:t>
            </a:r>
            <a:r>
              <a:rPr lang="en-US" dirty="0">
                <a:solidFill>
                  <a:prstClr val="black"/>
                </a:solidFill>
              </a:rPr>
              <a:t/>
            </a:r>
            <a:br>
              <a:rPr lang="en-US" dirty="0">
                <a:solidFill>
                  <a:prstClr val="black"/>
                </a:solidFill>
              </a:rPr>
            </a:br>
            <a:r>
              <a:rPr lang="en-US" dirty="0">
                <a:solidFill>
                  <a:prstClr val="black"/>
                </a:solidFill>
                <a:hlinkClick r:id="rId5"/>
              </a:rPr>
              <a:t>Emily Oakley</a:t>
            </a:r>
            <a:r>
              <a:rPr lang="en-US" dirty="0">
                <a:solidFill>
                  <a:prstClr val="black"/>
                </a:solidFill>
              </a:rPr>
              <a:t/>
            </a:r>
            <a:br>
              <a:rPr lang="en-US" dirty="0">
                <a:solidFill>
                  <a:prstClr val="black"/>
                </a:solidFill>
              </a:rPr>
            </a:br>
            <a:r>
              <a:rPr lang="en-US" dirty="0">
                <a:solidFill>
                  <a:prstClr val="black"/>
                </a:solidFill>
                <a:hlinkClick r:id="rId6"/>
              </a:rPr>
              <a:t>Steve Ela</a:t>
            </a:r>
            <a:endParaRPr lang="en-US" dirty="0">
              <a:solidFill>
                <a:prstClr val="black"/>
              </a:solidFill>
            </a:endParaRPr>
          </a:p>
          <a:p>
            <a:endParaRPr lang="en-US" dirty="0">
              <a:solidFill>
                <a:prstClr val="black"/>
              </a:solidFill>
            </a:endParaRPr>
          </a:p>
          <a:p>
            <a:r>
              <a:rPr lang="en-US" b="1" dirty="0">
                <a:solidFill>
                  <a:prstClr val="black"/>
                </a:solidFill>
              </a:rPr>
              <a:t>Environmentalists / Resource Conservationists</a:t>
            </a:r>
          </a:p>
          <a:p>
            <a:r>
              <a:rPr lang="en-US" dirty="0">
                <a:solidFill>
                  <a:prstClr val="black"/>
                </a:solidFill>
                <a:hlinkClick r:id="rId7"/>
              </a:rPr>
              <a:t>Harriet Behar</a:t>
            </a:r>
            <a:r>
              <a:rPr lang="en-US" dirty="0">
                <a:solidFill>
                  <a:prstClr val="black"/>
                </a:solidFill>
              </a:rPr>
              <a:t/>
            </a:r>
            <a:br>
              <a:rPr lang="en-US" dirty="0">
                <a:solidFill>
                  <a:prstClr val="black"/>
                </a:solidFill>
              </a:rPr>
            </a:br>
            <a:r>
              <a:rPr lang="en-US" dirty="0">
                <a:solidFill>
                  <a:prstClr val="black"/>
                </a:solidFill>
                <a:hlinkClick r:id="rId8"/>
              </a:rPr>
              <a:t>Asa Bradman</a:t>
            </a:r>
            <a:r>
              <a:rPr lang="en-US" dirty="0">
                <a:solidFill>
                  <a:prstClr val="black"/>
                </a:solidFill>
              </a:rPr>
              <a:t> </a:t>
            </a:r>
            <a:br>
              <a:rPr lang="en-US" dirty="0">
                <a:solidFill>
                  <a:prstClr val="black"/>
                </a:solidFill>
              </a:rPr>
            </a:br>
            <a:r>
              <a:rPr lang="en-US" dirty="0">
                <a:solidFill>
                  <a:prstClr val="black"/>
                </a:solidFill>
                <a:hlinkClick r:id="rId9"/>
              </a:rPr>
              <a:t>James R. "Rick" Greenwood</a:t>
            </a:r>
            <a:endParaRPr lang="en-US" dirty="0">
              <a:solidFill>
                <a:prstClr val="black"/>
              </a:solidFill>
            </a:endParaRPr>
          </a:p>
          <a:p>
            <a:endParaRPr lang="en-US" dirty="0">
              <a:solidFill>
                <a:prstClr val="black"/>
              </a:solidFill>
            </a:endParaRPr>
          </a:p>
          <a:p>
            <a:r>
              <a:rPr lang="en-US" b="1" dirty="0">
                <a:solidFill>
                  <a:prstClr val="black"/>
                </a:solidFill>
              </a:rPr>
              <a:t>Consumer / Public Interest Advocates</a:t>
            </a:r>
          </a:p>
          <a:p>
            <a:r>
              <a:rPr lang="en-US" dirty="0">
                <a:solidFill>
                  <a:prstClr val="black"/>
                </a:solidFill>
                <a:hlinkClick r:id="rId10"/>
              </a:rPr>
              <a:t>Dan Seitz</a:t>
            </a:r>
            <a:r>
              <a:rPr lang="en-US" dirty="0">
                <a:solidFill>
                  <a:prstClr val="black"/>
                </a:solidFill>
              </a:rPr>
              <a:t> </a:t>
            </a:r>
            <a:br>
              <a:rPr lang="en-US" dirty="0">
                <a:solidFill>
                  <a:prstClr val="black"/>
                </a:solidFill>
              </a:rPr>
            </a:br>
            <a:r>
              <a:rPr lang="en-US" dirty="0">
                <a:solidFill>
                  <a:prstClr val="black"/>
                </a:solidFill>
                <a:hlinkClick r:id="rId11"/>
              </a:rPr>
              <a:t>A-dae Romero-Briones</a:t>
            </a:r>
            <a:r>
              <a:rPr lang="en-US" dirty="0">
                <a:solidFill>
                  <a:prstClr val="black"/>
                </a:solidFill>
              </a:rPr>
              <a:t/>
            </a:r>
            <a:br>
              <a:rPr lang="en-US" dirty="0">
                <a:solidFill>
                  <a:prstClr val="black"/>
                </a:solidFill>
              </a:rPr>
            </a:br>
            <a:r>
              <a:rPr lang="en-US" dirty="0">
                <a:solidFill>
                  <a:prstClr val="black"/>
                </a:solidFill>
                <a:hlinkClick r:id="rId12"/>
              </a:rPr>
              <a:t>Sue Baird</a:t>
            </a:r>
            <a:endParaRPr lang="en-US" dirty="0">
              <a:solidFill>
                <a:prstClr val="black"/>
              </a:solidFill>
            </a:endParaRPr>
          </a:p>
        </p:txBody>
      </p:sp>
      <p:sp>
        <p:nvSpPr>
          <p:cNvPr id="11" name="TextBox 10">
            <a:extLst>
              <a:ext uri="{FF2B5EF4-FFF2-40B4-BE49-F238E27FC236}">
                <a16:creationId xmlns="" xmlns:a16="http://schemas.microsoft.com/office/drawing/2014/main" id="{7480ABA1-7A83-684D-BC38-95EE2A3CAA9F}"/>
              </a:ext>
            </a:extLst>
          </p:cNvPr>
          <p:cNvSpPr txBox="1"/>
          <p:nvPr/>
        </p:nvSpPr>
        <p:spPr>
          <a:xfrm>
            <a:off x="4576655" y="2058206"/>
            <a:ext cx="4630614" cy="3785652"/>
          </a:xfrm>
          <a:prstGeom prst="rect">
            <a:avLst/>
          </a:prstGeom>
          <a:noFill/>
        </p:spPr>
        <p:txBody>
          <a:bodyPr wrap="square" rtlCol="0">
            <a:spAutoFit/>
          </a:bodyPr>
          <a:lstStyle/>
          <a:p>
            <a:r>
              <a:rPr lang="en-US" b="1" dirty="0">
                <a:solidFill>
                  <a:prstClr val="black"/>
                </a:solidFill>
              </a:rPr>
              <a:t>Handlers / Processors</a:t>
            </a:r>
          </a:p>
          <a:p>
            <a:r>
              <a:rPr lang="en-US" dirty="0">
                <a:solidFill>
                  <a:prstClr val="black"/>
                </a:solidFill>
                <a:hlinkClick r:id="rId13"/>
              </a:rPr>
              <a:t>Tom Chapman</a:t>
            </a:r>
            <a:r>
              <a:rPr lang="en-US" dirty="0">
                <a:solidFill>
                  <a:prstClr val="black"/>
                </a:solidFill>
              </a:rPr>
              <a:t/>
            </a:r>
            <a:br>
              <a:rPr lang="en-US" dirty="0">
                <a:solidFill>
                  <a:prstClr val="black"/>
                </a:solidFill>
              </a:rPr>
            </a:br>
            <a:r>
              <a:rPr lang="en-US" dirty="0">
                <a:solidFill>
                  <a:prstClr val="black"/>
                </a:solidFill>
                <a:hlinkClick r:id="rId14"/>
              </a:rPr>
              <a:t>Eric Schwartz</a:t>
            </a:r>
            <a:r>
              <a:rPr lang="en-US" dirty="0">
                <a:solidFill>
                  <a:prstClr val="black"/>
                </a:solidFill>
              </a:rPr>
              <a:t> </a:t>
            </a:r>
          </a:p>
          <a:p>
            <a:endParaRPr lang="en-US" dirty="0">
              <a:solidFill>
                <a:prstClr val="black"/>
              </a:solidFill>
            </a:endParaRPr>
          </a:p>
          <a:p>
            <a:r>
              <a:rPr lang="en-US" b="1" dirty="0">
                <a:solidFill>
                  <a:prstClr val="black"/>
                </a:solidFill>
              </a:rPr>
              <a:t>Retailer</a:t>
            </a:r>
          </a:p>
          <a:p>
            <a:r>
              <a:rPr lang="en-US" dirty="0">
                <a:solidFill>
                  <a:prstClr val="black"/>
                </a:solidFill>
                <a:hlinkClick r:id="rId15"/>
              </a:rPr>
              <a:t>Lisa de Lima</a:t>
            </a:r>
            <a:endParaRPr lang="en-US" dirty="0">
              <a:solidFill>
                <a:prstClr val="black"/>
              </a:solidFill>
            </a:endParaRPr>
          </a:p>
          <a:p>
            <a:endParaRPr lang="en-US" dirty="0">
              <a:solidFill>
                <a:prstClr val="black"/>
              </a:solidFill>
            </a:endParaRPr>
          </a:p>
          <a:p>
            <a:r>
              <a:rPr lang="en-US" b="1" dirty="0">
                <a:solidFill>
                  <a:prstClr val="black"/>
                </a:solidFill>
              </a:rPr>
              <a:t>Scientist (Toxicology, Ecology, or Biochemistry)</a:t>
            </a:r>
          </a:p>
          <a:p>
            <a:r>
              <a:rPr lang="en-US" dirty="0">
                <a:solidFill>
                  <a:prstClr val="black"/>
                </a:solidFill>
                <a:hlinkClick r:id="rId16"/>
              </a:rPr>
              <a:t>Dave Mortensen</a:t>
            </a:r>
            <a:endParaRPr lang="en-US" dirty="0">
              <a:solidFill>
                <a:prstClr val="black"/>
              </a:solidFill>
            </a:endParaRPr>
          </a:p>
          <a:p>
            <a:endParaRPr lang="en-US" dirty="0">
              <a:solidFill>
                <a:prstClr val="black"/>
              </a:solidFill>
            </a:endParaRPr>
          </a:p>
          <a:p>
            <a:r>
              <a:rPr lang="en-US" b="1" dirty="0">
                <a:solidFill>
                  <a:prstClr val="black"/>
                </a:solidFill>
              </a:rPr>
              <a:t>USDA Accredited Certifying Agent</a:t>
            </a:r>
          </a:p>
          <a:p>
            <a:r>
              <a:rPr lang="en-US" dirty="0">
                <a:solidFill>
                  <a:prstClr val="black"/>
                </a:solidFill>
                <a:hlinkClick r:id="rId17"/>
              </a:rPr>
              <a:t>Scott Rice</a:t>
            </a:r>
            <a:endParaRPr lang="en-US" dirty="0">
              <a:solidFill>
                <a:prstClr val="black"/>
              </a:solidFill>
            </a:endParaRPr>
          </a:p>
          <a:p>
            <a:pPr marL="342900" indent="-342900" algn="ctr">
              <a:spcAft>
                <a:spcPts val="600"/>
              </a:spcAft>
              <a:buFont typeface="Arial" panose="020B0604020202020204" pitchFamily="34" charset="0"/>
              <a:buChar char="•"/>
            </a:pPr>
            <a:endParaRPr lang="en-US" sz="2400" b="1" dirty="0">
              <a:solidFill>
                <a:prstClr val="black"/>
              </a:solidFill>
            </a:endParaRPr>
          </a:p>
        </p:txBody>
      </p:sp>
    </p:spTree>
    <p:extLst>
      <p:ext uri="{BB962C8B-B14F-4D97-AF65-F5344CB8AC3E}">
        <p14:creationId xmlns:p14="http://schemas.microsoft.com/office/powerpoint/2010/main" val="159671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390034-11B6-DF49-B89B-B27BB3E9493B}"/>
              </a:ext>
            </a:extLst>
          </p:cNvPr>
          <p:cNvSpPr>
            <a:spLocks noGrp="1"/>
          </p:cNvSpPr>
          <p:nvPr>
            <p:ph type="title"/>
          </p:nvPr>
        </p:nvSpPr>
        <p:spPr/>
        <p:txBody>
          <a:bodyPr/>
          <a:lstStyle/>
          <a:p>
            <a:r>
              <a:rPr lang="en-US" dirty="0"/>
              <a:t>NOSB Meeting Recap</a:t>
            </a:r>
          </a:p>
        </p:txBody>
      </p:sp>
    </p:spTree>
    <p:extLst>
      <p:ext uri="{BB962C8B-B14F-4D97-AF65-F5344CB8AC3E}">
        <p14:creationId xmlns:p14="http://schemas.microsoft.com/office/powerpoint/2010/main" val="3416437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746648" y="2823874"/>
            <a:ext cx="7655168" cy="3862596"/>
          </a:xfrm>
          <a:prstGeom prst="rect">
            <a:avLst/>
          </a:prstGeom>
          <a:noFill/>
        </p:spPr>
        <p:txBody>
          <a:bodyPr wrap="square" rtlCol="0">
            <a:spAutoFit/>
          </a:bodyPr>
          <a:lstStyle/>
          <a:p>
            <a:pPr>
              <a:spcAft>
                <a:spcPts val="600"/>
              </a:spcAft>
            </a:pPr>
            <a:r>
              <a:rPr lang="en-US" sz="2400" dirty="0">
                <a:solidFill>
                  <a:prstClr val="black"/>
                </a:solidFill>
              </a:rPr>
              <a:t>“Over the course of three days, NOSB voted on 14 proposals, considered 7 discussion documents, completed reviews of over 40 sunset materials, and passed 2 resolutions. NOSB received over 590 written comments prior to the meeting, and listened to nearly 14 hours of oral testimony received from approximately 47 commenters during two webinars and 92 commenters during the in-person meeting. The public comment period was open for only 22 days.”</a:t>
            </a:r>
          </a:p>
          <a:p>
            <a:pPr>
              <a:spcAft>
                <a:spcPts val="600"/>
              </a:spcAft>
            </a:pPr>
            <a:r>
              <a:rPr lang="en-US" b="1" dirty="0">
                <a:solidFill>
                  <a:prstClr val="black"/>
                </a:solidFill>
              </a:rPr>
              <a:t>Source: Organic Trade Assn.</a:t>
            </a:r>
          </a:p>
        </p:txBody>
      </p:sp>
      <p:sp>
        <p:nvSpPr>
          <p:cNvPr id="3" name="TextBox 2">
            <a:extLst>
              <a:ext uri="{FF2B5EF4-FFF2-40B4-BE49-F238E27FC236}">
                <a16:creationId xmlns="" xmlns:a16="http://schemas.microsoft.com/office/drawing/2014/main" id="{6F0968A0-CEF4-8142-A646-DEF4A0087A36}"/>
              </a:ext>
            </a:extLst>
          </p:cNvPr>
          <p:cNvSpPr txBox="1"/>
          <p:nvPr/>
        </p:nvSpPr>
        <p:spPr>
          <a:xfrm>
            <a:off x="-222737" y="1558203"/>
            <a:ext cx="9366738" cy="1020874"/>
          </a:xfrm>
          <a:prstGeom prst="rect">
            <a:avLst/>
          </a:prstGeom>
          <a:noFill/>
        </p:spPr>
        <p:txBody>
          <a:bodyPr wrap="square" rtlCol="0">
            <a:spAutoFit/>
          </a:bodyPr>
          <a:lstStyle/>
          <a:p>
            <a:pPr algn="ctr">
              <a:spcAft>
                <a:spcPts val="600"/>
              </a:spcAft>
            </a:pPr>
            <a:r>
              <a:rPr lang="en-US" sz="6000" b="1" dirty="0">
                <a:solidFill>
                  <a:prstClr val="black"/>
                </a:solidFill>
              </a:rPr>
              <a:t>NOSB By the Numbers</a:t>
            </a:r>
          </a:p>
        </p:txBody>
      </p:sp>
    </p:spTree>
    <p:extLst>
      <p:ext uri="{BB962C8B-B14F-4D97-AF65-F5344CB8AC3E}">
        <p14:creationId xmlns:p14="http://schemas.microsoft.com/office/powerpoint/2010/main" val="215419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0E7662C1-E703-7842-8A38-9F7AF29628CB}"/>
              </a:ext>
            </a:extLst>
          </p:cNvPr>
          <p:cNvPicPr>
            <a:picLocks noChangeAspect="1"/>
          </p:cNvPicPr>
          <p:nvPr/>
        </p:nvPicPr>
        <p:blipFill>
          <a:blip r:embed="rId2"/>
          <a:stretch>
            <a:fillRect/>
          </a:stretch>
        </p:blipFill>
        <p:spPr>
          <a:xfrm>
            <a:off x="-293148" y="0"/>
            <a:ext cx="9437148" cy="7015225"/>
          </a:xfrm>
          <a:prstGeom prst="rect">
            <a:avLst/>
          </a:prstGeom>
        </p:spPr>
      </p:pic>
    </p:spTree>
    <p:extLst>
      <p:ext uri="{BB962C8B-B14F-4D97-AF65-F5344CB8AC3E}">
        <p14:creationId xmlns:p14="http://schemas.microsoft.com/office/powerpoint/2010/main" val="259115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762000" y="3207109"/>
            <a:ext cx="8675077" cy="2539157"/>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3600" b="1" dirty="0">
                <a:solidFill>
                  <a:prstClr val="black"/>
                </a:solidFill>
              </a:rPr>
              <a:t>Strong Organic Control Systems</a:t>
            </a:r>
          </a:p>
          <a:p>
            <a:pPr marL="342900" indent="-342900">
              <a:spcAft>
                <a:spcPts val="600"/>
              </a:spcAft>
              <a:buFont typeface="Arial" panose="020B0604020202020204" pitchFamily="34" charset="0"/>
              <a:buChar char="•"/>
            </a:pPr>
            <a:r>
              <a:rPr lang="en-US" sz="3600" b="1" dirty="0">
                <a:solidFill>
                  <a:prstClr val="black"/>
                </a:solidFill>
              </a:rPr>
              <a:t>Farm-to-Market Traceability</a:t>
            </a:r>
          </a:p>
          <a:p>
            <a:pPr marL="342900" indent="-342900">
              <a:spcAft>
                <a:spcPts val="600"/>
              </a:spcAft>
              <a:buFont typeface="Arial" panose="020B0604020202020204" pitchFamily="34" charset="0"/>
              <a:buChar char="•"/>
            </a:pPr>
            <a:r>
              <a:rPr lang="en-US" sz="3600" b="1" dirty="0">
                <a:solidFill>
                  <a:prstClr val="black"/>
                </a:solidFill>
              </a:rPr>
              <a:t>Robust Enforcement</a:t>
            </a:r>
          </a:p>
          <a:p>
            <a:pPr marL="342900" indent="-342900">
              <a:spcAft>
                <a:spcPts val="600"/>
              </a:spcAft>
              <a:buFont typeface="Arial" panose="020B0604020202020204" pitchFamily="34" charset="0"/>
              <a:buChar char="•"/>
            </a:pPr>
            <a:r>
              <a:rPr lang="en-US" sz="3600" b="1" dirty="0">
                <a:solidFill>
                  <a:prstClr val="black"/>
                </a:solidFill>
              </a:rPr>
              <a:t>Support the Standards</a:t>
            </a:r>
          </a:p>
        </p:txBody>
      </p:sp>
      <p:sp>
        <p:nvSpPr>
          <p:cNvPr id="3" name="TextBox 2">
            <a:extLst>
              <a:ext uri="{FF2B5EF4-FFF2-40B4-BE49-F238E27FC236}">
                <a16:creationId xmlns="" xmlns:a16="http://schemas.microsoft.com/office/drawing/2014/main" id="{6F0968A0-CEF4-8142-A646-DEF4A0087A36}"/>
              </a:ext>
            </a:extLst>
          </p:cNvPr>
          <p:cNvSpPr txBox="1"/>
          <p:nvPr/>
        </p:nvSpPr>
        <p:spPr>
          <a:xfrm>
            <a:off x="4465" y="1558203"/>
            <a:ext cx="9139535" cy="1015663"/>
          </a:xfrm>
          <a:prstGeom prst="rect">
            <a:avLst/>
          </a:prstGeom>
          <a:noFill/>
        </p:spPr>
        <p:txBody>
          <a:bodyPr wrap="square" rtlCol="0">
            <a:spAutoFit/>
          </a:bodyPr>
          <a:lstStyle/>
          <a:p>
            <a:pPr algn="ctr">
              <a:spcAft>
                <a:spcPts val="600"/>
              </a:spcAft>
            </a:pPr>
            <a:r>
              <a:rPr lang="en-US" sz="6000" b="1" dirty="0">
                <a:solidFill>
                  <a:prstClr val="black"/>
                </a:solidFill>
              </a:rPr>
              <a:t>NOSB Priorities</a:t>
            </a:r>
          </a:p>
        </p:txBody>
      </p:sp>
    </p:spTree>
    <p:extLst>
      <p:ext uri="{BB962C8B-B14F-4D97-AF65-F5344CB8AC3E}">
        <p14:creationId xmlns:p14="http://schemas.microsoft.com/office/powerpoint/2010/main" val="219706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9D37C67-5289-594E-92A5-FDDFBA85D94A}"/>
              </a:ext>
            </a:extLst>
          </p:cNvPr>
          <p:cNvSpPr txBox="1"/>
          <p:nvPr/>
        </p:nvSpPr>
        <p:spPr>
          <a:xfrm>
            <a:off x="287216" y="2917658"/>
            <a:ext cx="8510954" cy="3724096"/>
          </a:xfrm>
          <a:prstGeom prst="rect">
            <a:avLst/>
          </a:prstGeom>
          <a:noFill/>
        </p:spPr>
        <p:txBody>
          <a:bodyPr wrap="square" rtlCol="0">
            <a:spAutoFit/>
          </a:bodyPr>
          <a:lstStyle/>
          <a:p>
            <a:pPr>
              <a:spcAft>
                <a:spcPts val="600"/>
              </a:spcAft>
            </a:pPr>
            <a:r>
              <a:rPr lang="en-US" sz="2400" b="1" dirty="0">
                <a:solidFill>
                  <a:prstClr val="black"/>
                </a:solidFill>
              </a:rPr>
              <a:t>The</a:t>
            </a:r>
            <a:r>
              <a:rPr lang="en-US" sz="2400" dirty="0">
                <a:solidFill>
                  <a:prstClr val="black"/>
                </a:solidFill>
              </a:rPr>
              <a:t> </a:t>
            </a:r>
            <a:r>
              <a:rPr lang="en-US" sz="2400" b="1" dirty="0">
                <a:solidFill>
                  <a:prstClr val="black"/>
                </a:solidFill>
              </a:rPr>
              <a:t>NOSB passed a recommendation to revise the organic regulations to require continuous improvement of organic seed usage by organic farmers. </a:t>
            </a:r>
          </a:p>
          <a:p>
            <a:pPr>
              <a:spcAft>
                <a:spcPts val="600"/>
              </a:spcAft>
            </a:pPr>
            <a:endParaRPr lang="en-US" sz="2400" b="1" dirty="0">
              <a:solidFill>
                <a:prstClr val="black"/>
              </a:solidFill>
              <a:highlight>
                <a:srgbClr val="FFFF00"/>
              </a:highlight>
            </a:endParaRPr>
          </a:p>
          <a:p>
            <a:pPr>
              <a:spcAft>
                <a:spcPts val="600"/>
              </a:spcAft>
            </a:pPr>
            <a:r>
              <a:rPr lang="en-US" sz="2400" b="1" dirty="0">
                <a:solidFill>
                  <a:prstClr val="black"/>
                </a:solidFill>
              </a:rPr>
              <a:t>This is the first proposed </a:t>
            </a:r>
            <a:r>
              <a:rPr lang="en-US" sz="2400" b="1" u="sng" dirty="0">
                <a:solidFill>
                  <a:prstClr val="black"/>
                </a:solidFill>
              </a:rPr>
              <a:t>regulatory change </a:t>
            </a:r>
            <a:r>
              <a:rPr lang="en-US" sz="2400" b="1" dirty="0">
                <a:solidFill>
                  <a:prstClr val="black"/>
                </a:solidFill>
              </a:rPr>
              <a:t>to the organic seed requirements since the implementation of the organic standards.</a:t>
            </a:r>
          </a:p>
          <a:p>
            <a:pPr>
              <a:spcAft>
                <a:spcPts val="600"/>
              </a:spcAft>
            </a:pPr>
            <a:endParaRPr lang="en-US" sz="2400" b="1" dirty="0">
              <a:solidFill>
                <a:prstClr val="black"/>
              </a:solidFill>
            </a:endParaRPr>
          </a:p>
          <a:p>
            <a:pPr>
              <a:spcAft>
                <a:spcPts val="600"/>
              </a:spcAft>
            </a:pPr>
            <a:r>
              <a:rPr lang="en-US" sz="2400" b="1" dirty="0">
                <a:solidFill>
                  <a:prstClr val="black"/>
                </a:solidFill>
              </a:rPr>
              <a:t>The organic seed usage guidance was re-opened for public comment.</a:t>
            </a:r>
          </a:p>
        </p:txBody>
      </p:sp>
      <p:sp>
        <p:nvSpPr>
          <p:cNvPr id="3" name="TextBox 2">
            <a:extLst>
              <a:ext uri="{FF2B5EF4-FFF2-40B4-BE49-F238E27FC236}">
                <a16:creationId xmlns="" xmlns:a16="http://schemas.microsoft.com/office/drawing/2014/main" id="{6F0968A0-CEF4-8142-A646-DEF4A0087A36}"/>
              </a:ext>
            </a:extLst>
          </p:cNvPr>
          <p:cNvSpPr txBox="1"/>
          <p:nvPr/>
        </p:nvSpPr>
        <p:spPr>
          <a:xfrm>
            <a:off x="-222738" y="1184979"/>
            <a:ext cx="9366738" cy="1044320"/>
          </a:xfrm>
          <a:prstGeom prst="rect">
            <a:avLst/>
          </a:prstGeom>
          <a:noFill/>
        </p:spPr>
        <p:txBody>
          <a:bodyPr wrap="square" rtlCol="0">
            <a:spAutoFit/>
          </a:bodyPr>
          <a:lstStyle/>
          <a:p>
            <a:pPr algn="ctr">
              <a:spcAft>
                <a:spcPts val="600"/>
              </a:spcAft>
            </a:pPr>
            <a:r>
              <a:rPr lang="en-US" sz="6000" b="1" dirty="0">
                <a:solidFill>
                  <a:prstClr val="black"/>
                </a:solidFill>
              </a:rPr>
              <a:t>Organic Seed Usage</a:t>
            </a:r>
          </a:p>
        </p:txBody>
      </p:sp>
    </p:spTree>
    <p:extLst>
      <p:ext uri="{BB962C8B-B14F-4D97-AF65-F5344CB8AC3E}">
        <p14:creationId xmlns:p14="http://schemas.microsoft.com/office/powerpoint/2010/main" val="3528339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2">
      <a:dk1>
        <a:srgbClr val="292934"/>
      </a:dk1>
      <a:lt1>
        <a:srgbClr val="FFFFFF"/>
      </a:lt1>
      <a:dk2>
        <a:srgbClr val="DD4814"/>
      </a:dk2>
      <a:lt2>
        <a:srgbClr val="F3F2DC"/>
      </a:lt2>
      <a:accent1>
        <a:srgbClr val="A2AD00"/>
      </a:accent1>
      <a:accent2>
        <a:srgbClr val="51626F"/>
      </a:accent2>
      <a:accent3>
        <a:srgbClr val="584528"/>
      </a:accent3>
      <a:accent4>
        <a:srgbClr val="394A58"/>
      </a:accent4>
      <a:accent5>
        <a:srgbClr val="8E908F"/>
      </a:accent5>
      <a:accent6>
        <a:srgbClr val="EAAB00"/>
      </a:accent6>
      <a:hlink>
        <a:srgbClr val="2A6EBB"/>
      </a:hlink>
      <a:folHlink>
        <a:srgbClr val="C9DD0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indent="-342900" algn="ctr">
          <a:spcAft>
            <a:spcPts val="600"/>
          </a:spcAft>
          <a:buFont typeface="Arial" panose="020B0604020202020204" pitchFamily="34" charset="0"/>
          <a:buChar char="•"/>
          <a:defRPr sz="2400" b="1" dirty="0"/>
        </a:defPPr>
      </a:lstStyle>
    </a:txDef>
  </a:objectDefaults>
  <a:extraClrSchemeLst/>
  <a:extLst>
    <a:ext uri="{05A4C25C-085E-4340-85A3-A5531E510DB2}">
      <thm15:themeFamily xmlns="" xmlns:thm15="http://schemas.microsoft.com/office/thememl/2012/main" name="Albert Lea Seed Presentation" id="{BCFB8DCC-2C90-F04B-925C-BF5D8B61E8F0}" vid="{AA96FFE5-BB21-364A-8BCC-A6254587A0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1650</Words>
  <Application>Microsoft Office PowerPoint</Application>
  <PresentationFormat>On-screen Show (4:3)</PresentationFormat>
  <Paragraphs>169</Paragraphs>
  <Slides>25</Slides>
  <Notes>11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Clarity</vt:lpstr>
      <vt:lpstr>Office Theme</vt:lpstr>
      <vt:lpstr>NOSB Readout</vt:lpstr>
      <vt:lpstr>PowerPoint Presentation</vt:lpstr>
      <vt:lpstr>PowerPoint Presentation</vt:lpstr>
      <vt:lpstr>PowerPoint Presentation</vt:lpstr>
      <vt:lpstr>NOSB Meeting Recap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FARM BILL</vt:lpstr>
      <vt:lpstr> FARM BILL  </vt:lpstr>
      <vt:lpstr>FARM BILL: SPECIALTY CROPS</vt:lpstr>
      <vt:lpstr>STORM THE HILL 2019</vt:lpstr>
      <vt:lpstr>National Bioengineered Food Disclosure Standard (NBFDS)</vt:lpstr>
      <vt:lpstr>Definition of Bioengineered Food</vt:lpstr>
      <vt:lpstr>Bioengineered Foods </vt:lpstr>
      <vt:lpstr>Organic</vt:lpstr>
      <vt:lpstr>Thresholds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DeMarchi</dc:creator>
  <cp:lastModifiedBy>Kaitlin Carpenter</cp:lastModifiedBy>
  <cp:revision>6</cp:revision>
  <dcterms:created xsi:type="dcterms:W3CDTF">2019-01-30T17:09:39Z</dcterms:created>
  <dcterms:modified xsi:type="dcterms:W3CDTF">2019-02-13T15:23:43Z</dcterms:modified>
</cp:coreProperties>
</file>