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77" r:id="rId3"/>
    <p:sldId id="260" r:id="rId4"/>
    <p:sldId id="264" r:id="rId5"/>
    <p:sldId id="275" r:id="rId6"/>
    <p:sldId id="273" r:id="rId7"/>
    <p:sldId id="279" r:id="rId8"/>
    <p:sldId id="276" r:id="rId9"/>
    <p:sldId id="292" r:id="rId10"/>
    <p:sldId id="293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423722-0454-4984-80D0-91428145C2B9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B3C61C-C21A-436B-999A-5310ABCF8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819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2C079-769D-4742-B733-C0A8F1102DB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184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5638800"/>
            <a:ext cx="2895600" cy="100101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2925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48000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95560" y="289560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BA9A-9CAC-476C-8E05-1264A324A1D5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343BA9A-9CAC-476C-8E05-1264A324A1D5}" type="datetimeFigureOut">
              <a:rPr lang="en-US" smtClean="0"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4A613B8-BBCC-46E1-8239-FFEDEF91FAB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Federal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410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Seed Treatment and Environment Committee: Canada </a:t>
            </a:r>
            <a:r>
              <a:rPr lang="en-US" dirty="0" smtClean="0"/>
              <a:t>– PMRA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Imidacloprid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err="1" smtClean="0"/>
              <a:t>Thiram</a:t>
            </a:r>
            <a:r>
              <a:rPr lang="en-US" dirty="0" smtClean="0"/>
              <a:t>, </a:t>
            </a:r>
            <a:r>
              <a:rPr lang="en-US" dirty="0" err="1" smtClean="0"/>
              <a:t>Captan</a:t>
            </a:r>
            <a:r>
              <a:rPr lang="en-US" dirty="0" smtClean="0"/>
              <a:t>, </a:t>
            </a:r>
            <a:r>
              <a:rPr lang="en-US" dirty="0" err="1" smtClean="0"/>
              <a:t>Iprodione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David Jones, Canadian Horticultural Council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873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Calibri" pitchFamily="34" charset="0"/>
                <a:cs typeface="Calibri" pitchFamily="34" charset="0"/>
              </a:rPr>
              <a:t>Questions &amp; Answers</a:t>
            </a:r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996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Accomplishments 2016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Ratification of the Treaty</a:t>
            </a:r>
          </a:p>
          <a:p>
            <a:r>
              <a:rPr lang="en-US" dirty="0" smtClean="0"/>
              <a:t>Passage of Bioengineered Disclosure Bill</a:t>
            </a:r>
          </a:p>
          <a:p>
            <a:pPr lvl="1"/>
            <a:r>
              <a:rPr lang="en-US" dirty="0" smtClean="0"/>
              <a:t>Maintain definition that exempts PBI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086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Legislative Priorities</a:t>
            </a:r>
            <a:endParaRPr lang="en-US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Agriculture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Trade</a:t>
            </a:r>
            <a:endParaRPr lang="en-US" dirty="0"/>
          </a:p>
          <a:p>
            <a:r>
              <a:rPr lang="en-US" dirty="0"/>
              <a:t>Farm </a:t>
            </a:r>
            <a:r>
              <a:rPr lang="en-US" dirty="0" smtClean="0"/>
              <a:t>Bill</a:t>
            </a:r>
          </a:p>
          <a:p>
            <a:r>
              <a:rPr lang="en-US" dirty="0" smtClean="0"/>
              <a:t>Regulatory Relief  </a:t>
            </a:r>
          </a:p>
          <a:p>
            <a:pPr lvl="1"/>
            <a:r>
              <a:rPr lang="en-US" dirty="0" smtClean="0"/>
              <a:t>Promoting/Protecting Innovation </a:t>
            </a:r>
          </a:p>
          <a:p>
            <a:r>
              <a:rPr lang="en-US" dirty="0" smtClean="0"/>
              <a:t>Immigration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ASTA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Trade </a:t>
            </a:r>
          </a:p>
          <a:p>
            <a:r>
              <a:rPr lang="en-US" dirty="0" smtClean="0"/>
              <a:t>Farm Bill </a:t>
            </a:r>
          </a:p>
          <a:p>
            <a:r>
              <a:rPr lang="en-US" dirty="0" smtClean="0"/>
              <a:t>Promoting/Protecting Innovation</a:t>
            </a:r>
          </a:p>
          <a:p>
            <a:pPr lvl="1"/>
            <a:r>
              <a:rPr lang="en-US" dirty="0" smtClean="0"/>
              <a:t>Plant Breeding Innovation</a:t>
            </a:r>
          </a:p>
          <a:p>
            <a:pPr lvl="1"/>
            <a:r>
              <a:rPr lang="en-US" dirty="0" smtClean="0"/>
              <a:t>Treated </a:t>
            </a:r>
            <a:r>
              <a:rPr lang="en-US" dirty="0"/>
              <a:t>Seed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389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Trade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TPP</a:t>
            </a:r>
          </a:p>
          <a:p>
            <a:r>
              <a:rPr lang="en-US" dirty="0" smtClean="0"/>
              <a:t>NAFTA</a:t>
            </a:r>
          </a:p>
          <a:p>
            <a:r>
              <a:rPr lang="en-US" dirty="0" smtClean="0"/>
              <a:t>Bi-Lateral Agreements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451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Farm Bill Titles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r>
              <a:rPr lang="en-US" sz="2000" b="1" dirty="0">
                <a:solidFill>
                  <a:srgbClr val="FF0000"/>
                </a:solidFill>
              </a:rPr>
              <a:t>Title I – Commodities  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Title II </a:t>
            </a:r>
            <a:r>
              <a:rPr lang="en-US" sz="2000" b="1" dirty="0" smtClean="0">
                <a:solidFill>
                  <a:srgbClr val="FF0000"/>
                </a:solidFill>
              </a:rPr>
              <a:t>– Conservation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Title III – Trade</a:t>
            </a:r>
          </a:p>
          <a:p>
            <a:r>
              <a:rPr lang="en-US" sz="2000" dirty="0"/>
              <a:t>Title IV - Nutrition</a:t>
            </a:r>
          </a:p>
          <a:p>
            <a:r>
              <a:rPr lang="en-US" sz="2000" dirty="0"/>
              <a:t>Title V - Credit </a:t>
            </a:r>
          </a:p>
          <a:p>
            <a:r>
              <a:rPr lang="en-US" sz="2000" dirty="0"/>
              <a:t>Title VI - Rural Development </a:t>
            </a:r>
          </a:p>
          <a:p>
            <a:r>
              <a:rPr lang="en-US" sz="2000" dirty="0"/>
              <a:t> </a:t>
            </a:r>
            <a:r>
              <a:rPr lang="en-US" sz="2000" b="1" dirty="0" smtClean="0">
                <a:solidFill>
                  <a:srgbClr val="FF0000"/>
                </a:solidFill>
              </a:rPr>
              <a:t>Title </a:t>
            </a:r>
            <a:r>
              <a:rPr lang="en-US" sz="2000" b="1" dirty="0">
                <a:solidFill>
                  <a:srgbClr val="FF0000"/>
                </a:solidFill>
              </a:rPr>
              <a:t>VII - Research 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dirty="0"/>
              <a:t>Title VIII - Forestry </a:t>
            </a:r>
          </a:p>
          <a:p>
            <a:r>
              <a:rPr lang="en-US" sz="2000" dirty="0"/>
              <a:t>Title IX - Energy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 </a:t>
            </a:r>
            <a:r>
              <a:rPr lang="en-US" sz="2000" b="1" dirty="0" smtClean="0">
                <a:solidFill>
                  <a:srgbClr val="FF0000"/>
                </a:solidFill>
              </a:rPr>
              <a:t>Title </a:t>
            </a:r>
            <a:r>
              <a:rPr lang="en-US" sz="2000" b="1" dirty="0">
                <a:solidFill>
                  <a:srgbClr val="FF0000"/>
                </a:solidFill>
              </a:rPr>
              <a:t>X </a:t>
            </a:r>
            <a:r>
              <a:rPr lang="en-US" sz="2000" b="1" dirty="0" smtClean="0">
                <a:solidFill>
                  <a:srgbClr val="FF0000"/>
                </a:solidFill>
              </a:rPr>
              <a:t>– Horticulture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Title XI - Crop </a:t>
            </a:r>
            <a:r>
              <a:rPr lang="en-US" sz="2000" b="1" dirty="0" smtClean="0">
                <a:solidFill>
                  <a:srgbClr val="FF0000"/>
                </a:solidFill>
              </a:rPr>
              <a:t>Insurance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Title XII – Misc. </a:t>
            </a:r>
            <a:endParaRPr lang="en-US" sz="2000" b="1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60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Farm Bill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Big </a:t>
            </a:r>
            <a:r>
              <a:rPr lang="en-US" dirty="0" smtClean="0"/>
              <a:t>Picture Hot Topics </a:t>
            </a:r>
          </a:p>
          <a:p>
            <a:r>
              <a:rPr lang="en-US" dirty="0" smtClean="0"/>
              <a:t>FUNDING! Crop Insurance, Nutrition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ASTA Hot Topics</a:t>
            </a:r>
          </a:p>
          <a:p>
            <a:r>
              <a:rPr lang="en-US" dirty="0" smtClean="0"/>
              <a:t>Title I (Commodity Programs) – Maintain fair treatment for hybrid seed producers</a:t>
            </a:r>
          </a:p>
          <a:p>
            <a:r>
              <a:rPr lang="en-US" dirty="0" smtClean="0"/>
              <a:t>Conservation – CRP cap, conservation compliance for crop insurance</a:t>
            </a:r>
          </a:p>
          <a:p>
            <a:r>
              <a:rPr lang="en-US" dirty="0" smtClean="0"/>
              <a:t>Trade – Maintain Funding for MAP and FMD </a:t>
            </a:r>
          </a:p>
          <a:p>
            <a:pPr lvl="1"/>
            <a:r>
              <a:rPr lang="en-US" dirty="0" smtClean="0"/>
              <a:t>$700,000 annual to ASTA’s budget plus $800,000 TASC grant </a:t>
            </a:r>
          </a:p>
          <a:p>
            <a:r>
              <a:rPr lang="en-US" dirty="0" smtClean="0"/>
              <a:t>Regulatory issues as needed </a:t>
            </a:r>
          </a:p>
          <a:p>
            <a:pPr lvl="1"/>
            <a:r>
              <a:rPr lang="en-US" dirty="0" smtClean="0"/>
              <a:t>Plant Breeding Innovation 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9173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Farm Bill expires in 2018</a:t>
            </a:r>
          </a:p>
          <a:p>
            <a:r>
              <a:rPr lang="en-US" dirty="0" smtClean="0"/>
              <a:t>First field hearing to </a:t>
            </a:r>
            <a:r>
              <a:rPr lang="en-US" dirty="0"/>
              <a:t>be held in </a:t>
            </a:r>
            <a:r>
              <a:rPr lang="en-US" dirty="0" smtClean="0"/>
              <a:t>Kansas on February 23</a:t>
            </a:r>
            <a:endParaRPr lang="en-US" dirty="0"/>
          </a:p>
          <a:p>
            <a:r>
              <a:rPr lang="en-US" dirty="0" smtClean="0"/>
              <a:t>Commodity </a:t>
            </a:r>
            <a:r>
              <a:rPr lang="en-US" dirty="0"/>
              <a:t>and conservation organizations are developing policy </a:t>
            </a:r>
            <a:r>
              <a:rPr lang="en-US" dirty="0" smtClean="0"/>
              <a:t>platforms</a:t>
            </a:r>
            <a:r>
              <a:rPr lang="en-US" dirty="0"/>
              <a:t> </a:t>
            </a:r>
            <a:r>
              <a:rPr lang="en-US" dirty="0" smtClean="0"/>
              <a:t>– to be finalized in March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</a:rPr>
              <a:t>Next Steps</a:t>
            </a:r>
          </a:p>
          <a:p>
            <a:r>
              <a:rPr lang="en-US" dirty="0"/>
              <a:t>Seeking volunteers for ASTA working group to be chaired by Bryan Gerard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409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Legislative Priorities</a:t>
            </a:r>
            <a:endParaRPr lang="en-US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Agriculture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Trade</a:t>
            </a:r>
            <a:endParaRPr lang="en-US" dirty="0"/>
          </a:p>
          <a:p>
            <a:r>
              <a:rPr lang="en-US" dirty="0"/>
              <a:t>Farm </a:t>
            </a:r>
            <a:r>
              <a:rPr lang="en-US" dirty="0" smtClean="0"/>
              <a:t>Bill </a:t>
            </a:r>
          </a:p>
          <a:p>
            <a:r>
              <a:rPr lang="en-US" dirty="0" smtClean="0"/>
              <a:t>Regulatory Relief  </a:t>
            </a:r>
          </a:p>
          <a:p>
            <a:pPr lvl="1"/>
            <a:r>
              <a:rPr lang="en-US" dirty="0" smtClean="0"/>
              <a:t>Promoting/Protecting Innovation </a:t>
            </a:r>
          </a:p>
          <a:p>
            <a:r>
              <a:rPr lang="en-US" dirty="0" smtClean="0"/>
              <a:t>Immigration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ASTA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Trade </a:t>
            </a:r>
          </a:p>
          <a:p>
            <a:r>
              <a:rPr lang="en-US" dirty="0" smtClean="0"/>
              <a:t>Farm Bill </a:t>
            </a:r>
          </a:p>
          <a:p>
            <a:r>
              <a:rPr lang="en-US" dirty="0" smtClean="0"/>
              <a:t>Promoting/Protecting Innovation</a:t>
            </a:r>
          </a:p>
          <a:p>
            <a:pPr lvl="1"/>
            <a:r>
              <a:rPr lang="en-US" dirty="0" smtClean="0"/>
              <a:t>Plant Breeding Innovation</a:t>
            </a:r>
          </a:p>
          <a:p>
            <a:pPr lvl="1"/>
            <a:r>
              <a:rPr lang="en-US" dirty="0" smtClean="0"/>
              <a:t>Treated </a:t>
            </a:r>
            <a:r>
              <a:rPr lang="en-US" dirty="0"/>
              <a:t>Seed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482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Seed Treatment and Environment Committee: EPA </a:t>
            </a:r>
            <a:r>
              <a:rPr lang="en-US" dirty="0" smtClean="0"/>
              <a:t>Update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Anderson vs. EPA Lawsuit on Treated Seed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Proposal on Acute Toxicity to Bees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 err="1" smtClean="0"/>
              <a:t>Imidacloprid</a:t>
            </a:r>
            <a:r>
              <a:rPr lang="en-US" dirty="0" smtClean="0"/>
              <a:t>, </a:t>
            </a:r>
            <a:r>
              <a:rPr lang="en-US" b="1" dirty="0" err="1"/>
              <a:t>Clothianidin</a:t>
            </a:r>
            <a:r>
              <a:rPr lang="en-US" dirty="0"/>
              <a:t> and </a:t>
            </a:r>
            <a:r>
              <a:rPr lang="en-US" b="1" dirty="0" err="1" smtClean="0"/>
              <a:t>Thiamethoxam</a:t>
            </a:r>
            <a:r>
              <a:rPr lang="en-US" dirty="0" smtClean="0"/>
              <a:t> </a:t>
            </a:r>
            <a:r>
              <a:rPr lang="en-US" dirty="0"/>
              <a:t>risk assessments EPA </a:t>
            </a:r>
            <a:r>
              <a:rPr lang="en-US" dirty="0" smtClean="0"/>
              <a:t>Initial Risk Assessment 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 err="1" smtClean="0"/>
              <a:t>Chlorpyrifos</a:t>
            </a:r>
            <a:r>
              <a:rPr lang="en-US" dirty="0" smtClean="0"/>
              <a:t> proposed revocation of tolerance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b="1" dirty="0" err="1" smtClean="0"/>
              <a:t>Pyrethroid</a:t>
            </a:r>
            <a:r>
              <a:rPr lang="en-US" dirty="0" smtClean="0"/>
              <a:t> risk assessment </a:t>
            </a: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Managed Pollinator Protection Plans (MP3)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715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292934"/>
      </a:dk1>
      <a:lt1>
        <a:srgbClr val="FFFFFF"/>
      </a:lt1>
      <a:dk2>
        <a:srgbClr val="DD4814"/>
      </a:dk2>
      <a:lt2>
        <a:srgbClr val="F3F2DC"/>
      </a:lt2>
      <a:accent1>
        <a:srgbClr val="A2AD00"/>
      </a:accent1>
      <a:accent2>
        <a:srgbClr val="51626F"/>
      </a:accent2>
      <a:accent3>
        <a:srgbClr val="584528"/>
      </a:accent3>
      <a:accent4>
        <a:srgbClr val="394A58"/>
      </a:accent4>
      <a:accent5>
        <a:srgbClr val="8E908F"/>
      </a:accent5>
      <a:accent6>
        <a:srgbClr val="EAAB00"/>
      </a:accent6>
      <a:hlink>
        <a:srgbClr val="2A6EBB"/>
      </a:hlink>
      <a:folHlink>
        <a:srgbClr val="C9DD03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5612</TotalTime>
  <Words>280</Words>
  <Application>Microsoft Office PowerPoint</Application>
  <PresentationFormat>On-screen Show (4:3)</PresentationFormat>
  <Paragraphs>88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Federal Update</vt:lpstr>
      <vt:lpstr>Accomplishments 2016</vt:lpstr>
      <vt:lpstr>Legislative Priorities</vt:lpstr>
      <vt:lpstr>Trade </vt:lpstr>
      <vt:lpstr>Farm Bill Titles</vt:lpstr>
      <vt:lpstr>Farm Bill </vt:lpstr>
      <vt:lpstr>Timeline </vt:lpstr>
      <vt:lpstr>Legislative Priorities</vt:lpstr>
      <vt:lpstr>Seed Treatment and Environment Committee: EPA Update </vt:lpstr>
      <vt:lpstr>Seed Treatment and Environment Committee: Canada – PMRA Update</vt:lpstr>
      <vt:lpstr>Questions &amp; Answers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Nikki Barnes</dc:creator>
  <cp:lastModifiedBy>Jane DeMarchi</cp:lastModifiedBy>
  <cp:revision>22</cp:revision>
  <dcterms:created xsi:type="dcterms:W3CDTF">2016-02-19T14:48:16Z</dcterms:created>
  <dcterms:modified xsi:type="dcterms:W3CDTF">2017-01-31T15:03:27Z</dcterms:modified>
</cp:coreProperties>
</file>