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712" r:id="rId2"/>
    <p:sldMasterId id="2147483857" r:id="rId3"/>
  </p:sldMasterIdLst>
  <p:notesMasterIdLst>
    <p:notesMasterId r:id="rId16"/>
  </p:notesMasterIdLst>
  <p:handoutMasterIdLst>
    <p:handoutMasterId r:id="rId17"/>
  </p:handoutMasterIdLst>
  <p:sldIdLst>
    <p:sldId id="256" r:id="rId4"/>
    <p:sldId id="504" r:id="rId5"/>
    <p:sldId id="508" r:id="rId6"/>
    <p:sldId id="423" r:id="rId7"/>
    <p:sldId id="507" r:id="rId8"/>
    <p:sldId id="506" r:id="rId9"/>
    <p:sldId id="510" r:id="rId10"/>
    <p:sldId id="511" r:id="rId11"/>
    <p:sldId id="494" r:id="rId12"/>
    <p:sldId id="421" r:id="rId13"/>
    <p:sldId id="299" r:id="rId14"/>
    <p:sldId id="313" r:id="rId15"/>
  </p:sldIdLst>
  <p:sldSz cx="9144000" cy="6858000" type="screen4x3"/>
  <p:notesSz cx="7023100" cy="93091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0A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4" autoAdjust="0"/>
    <p:restoredTop sz="88047" autoAdjust="0"/>
  </p:normalViewPr>
  <p:slideViewPr>
    <p:cSldViewPr>
      <p:cViewPr>
        <p:scale>
          <a:sx n="90" d="100"/>
          <a:sy n="90" d="100"/>
        </p:scale>
        <p:origin x="-1302" y="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68" y="-90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282848" y="8843645"/>
            <a:ext cx="3043343" cy="465455"/>
          </a:xfrm>
          <a:prstGeom prst="rect">
            <a:avLst/>
          </a:prstGeom>
        </p:spPr>
        <p:txBody>
          <a:bodyPr vert="horz" lIns="93303" tIns="46653" rIns="93303" bIns="46653"/>
          <a:lstStyle>
            <a:extLst/>
          </a:lstStyle>
          <a:p>
            <a:fld id="{5400D380-E0D7-4EB1-B91E-BFCC7DA7F2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90531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43343" cy="465455"/>
          </a:xfrm>
          <a:prstGeom prst="rect">
            <a:avLst/>
          </a:prstGeom>
        </p:spPr>
        <p:txBody>
          <a:bodyPr vert="horz" lIns="93303" tIns="46653" rIns="93303" bIns="46653"/>
          <a:lstStyle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978135" y="0"/>
            <a:ext cx="3043343" cy="465455"/>
          </a:xfrm>
          <a:prstGeom prst="rect">
            <a:avLst/>
          </a:prstGeom>
        </p:spPr>
        <p:txBody>
          <a:bodyPr vert="horz" lIns="93303" tIns="46653" rIns="93303" bIns="46653"/>
          <a:lstStyle>
            <a:extLst/>
          </a:lstStyle>
          <a:p>
            <a:fld id="{3CE79155-632C-4E42-BB32-2B90A48C7F73}" type="datetime7">
              <a:rPr lang="en-US" smtClean="0"/>
              <a:t>Jan-15</a:t>
            </a:fld>
            <a:endParaRPr lang="en-US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03" tIns="46653" rIns="93303" bIns="46653" anchor="ctr"/>
          <a:lstStyle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702311" y="4421824"/>
            <a:ext cx="5618480" cy="4189095"/>
          </a:xfrm>
          <a:prstGeom prst="rect">
            <a:avLst/>
          </a:prstGeom>
        </p:spPr>
        <p:txBody>
          <a:bodyPr vert="horz" lIns="93303" tIns="46653" rIns="93303" bIns="46653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3" y="8842030"/>
            <a:ext cx="3043343" cy="465455"/>
          </a:xfrm>
          <a:prstGeom prst="rect">
            <a:avLst/>
          </a:prstGeom>
        </p:spPr>
        <p:txBody>
          <a:bodyPr vert="horz" lIns="93303" tIns="46653" rIns="93303" bIns="46653"/>
          <a:lstStyle>
            <a:extLst/>
          </a:lstStyle>
          <a:p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978135" y="8842030"/>
            <a:ext cx="3043343" cy="465455"/>
          </a:xfrm>
          <a:prstGeom prst="rect">
            <a:avLst/>
          </a:prstGeom>
        </p:spPr>
        <p:txBody>
          <a:bodyPr vert="horz" lIns="93303" tIns="46653" rIns="93303" bIns="46653"/>
          <a:lstStyle>
            <a:extLst/>
          </a:lstStyle>
          <a:p>
            <a:fld id="{B3A019F3-8596-4028-9847-CBD3A185B0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5270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83BB6E2-B037-4400-B2A5-E395A091D42E}" type="datetime7">
              <a:rPr lang="en-US" smtClean="0"/>
              <a:t>Jan-15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CE79155-632C-4E42-BB32-2B90A48C7F73}" type="datetime7">
              <a:rPr lang="en-US" smtClean="0"/>
              <a:t>Jan-15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A019F3-8596-4028-9847-CBD3A185B07A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227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CE79155-632C-4E42-BB32-2B90A48C7F73}" type="datetime7">
              <a:rPr lang="en-US" smtClean="0"/>
              <a:t>Jan-15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A019F3-8596-4028-9847-CBD3A185B07A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09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59114-7A74-436C-9C10-3CB9DDCDEC8E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39E9-9367-41C3-9448-DBA3FBED9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724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6994-3F1B-4CB3-B69A-03651F5E69BA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39E9-9367-41C3-9448-DBA3FBED9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83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B2D69-90FC-4861-A04E-6ECB9AF9F81F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39E9-9367-41C3-9448-DBA3FBED9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244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35FBC-2B3D-4B78-B9C0-9AEBA4CA86A4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39E9-9367-41C3-9448-DBA3FBED9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87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0FCE2102-AE95-49C8-B839-C926D0945888}" type="datetime1">
              <a:rPr kumimoji="0" lang="en-US" smtClean="0"/>
              <a:t>1/14/2015</a:t>
            </a:fld>
            <a:endParaRPr kumimoji="0" lang="en-US" sz="1000" dirty="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‹#›</a:t>
            </a:fld>
            <a:endParaRPr kumimoji="0" lang="en-US" sz="1000" dirty="0"/>
          </a:p>
        </p:txBody>
      </p:sp>
    </p:spTree>
    <p:extLst>
      <p:ext uri="{BB962C8B-B14F-4D97-AF65-F5344CB8AC3E}">
        <p14:creationId xmlns:p14="http://schemas.microsoft.com/office/powerpoint/2010/main" val="2464581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59114-7A74-436C-9C10-3CB9DDCDEC8E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39E9-9367-41C3-9448-DBA3FBED944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829B-0DF5-4E87-B1E6-DE0B1DB9F4EB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39E9-9367-41C3-9448-DBA3FBED944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502C-B891-44A4-9E13-D627DF8FD7A8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39E9-9367-41C3-9448-DBA3FBED944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F288-F5F7-48B4-AF56-9C7C819E84EA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39E9-9367-41C3-9448-DBA3FBED944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388BC-0F3E-4D75-92EE-42071043DA93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39E9-9367-41C3-9448-DBA3FBED944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D5B3-7221-4307-86DA-C97235861321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39E9-9367-41C3-9448-DBA3FBED944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D829B-0DF5-4E87-B1E6-DE0B1DB9F4EB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39E9-9367-41C3-9448-DBA3FBED9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4259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42694-8F89-408F-A1D9-A7A0885654D1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39E9-9367-41C3-9448-DBA3FBED944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3CC9-4171-4B42-BC23-13E1882AE2B3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39E9-9367-41C3-9448-DBA3FBED944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2813-BB9D-4D92-A355-0B6A3EF5799F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39E9-9367-41C3-9448-DBA3FBED944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6994-3F1B-4CB3-B69A-03651F5E69BA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39E9-9367-41C3-9448-DBA3FBED944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B2D69-90FC-4861-A04E-6ECB9AF9F81F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39E9-9367-41C3-9448-DBA3FBED944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502C-B891-44A4-9E13-D627DF8FD7A8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39E9-9367-41C3-9448-DBA3FBED9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615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F288-F5F7-48B4-AF56-9C7C819E84EA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39E9-9367-41C3-9448-DBA3FBED9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142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388BC-0F3E-4D75-92EE-42071043DA93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39E9-9367-41C3-9448-DBA3FBED9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756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D5B3-7221-4307-86DA-C97235861321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39E9-9367-41C3-9448-DBA3FBED9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200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42694-8F89-408F-A1D9-A7A0885654D1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39E9-9367-41C3-9448-DBA3FBED9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761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3CC9-4171-4B42-BC23-13E1882AE2B3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39E9-9367-41C3-9448-DBA3FBED9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121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2813-BB9D-4D92-A355-0B6A3EF5799F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39E9-9367-41C3-9448-DBA3FBED9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820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AD08C-C020-4011-98D2-E539628F817A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639E9-9367-41C3-9448-DBA3FBED9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719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11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B5AD08C-C020-4011-98D2-E539628F817A}" type="datetime1">
              <a:rPr lang="en-US" smtClean="0"/>
              <a:t>1/14/2015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7C639E9-9367-41C3-9448-DBA3FBED9445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jamesw@seedipalliance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image" Target="../media/image4.jpeg"/><Relationship Id="rId3" Type="http://schemas.openxmlformats.org/officeDocument/2006/relationships/image" Target="../media/image8.jpeg"/><Relationship Id="rId7" Type="http://schemas.openxmlformats.org/officeDocument/2006/relationships/image" Target="../media/image12.jpg"/><Relationship Id="rId12" Type="http://schemas.openxmlformats.org/officeDocument/2006/relationships/image" Target="../media/image17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jpeg"/><Relationship Id="rId10" Type="http://schemas.openxmlformats.org/officeDocument/2006/relationships/image" Target="../media/image15.jpeg"/><Relationship Id="rId4" Type="http://schemas.openxmlformats.org/officeDocument/2006/relationships/image" Target="../media/image9.png"/><Relationship Id="rId9" Type="http://schemas.openxmlformats.org/officeDocument/2006/relationships/image" Target="../media/image14.jpg"/><Relationship Id="rId1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>
            <a:extLst/>
          </a:lstStyle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1</a:t>
            </a:fld>
            <a:endParaRPr kumimoji="0" lang="en-US" sz="10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97" y="460538"/>
            <a:ext cx="7048500" cy="544656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06999" y="5050466"/>
            <a:ext cx="67178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Optima" pitchFamily="34" charset="0"/>
              </a:rPr>
              <a:t>Dedicated to Promoting Seed Innovation</a:t>
            </a:r>
            <a:endParaRPr lang="en-US" sz="2800" b="1" dirty="0">
              <a:solidFill>
                <a:schemeClr val="tx2">
                  <a:lumMod val="75000"/>
                </a:schemeClr>
              </a:solidFill>
              <a:latin typeface="Opti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Promoting Compliance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Facilitate </a:t>
            </a:r>
            <a:r>
              <a:rPr lang="en-US" dirty="0"/>
              <a:t>and promote c</a:t>
            </a:r>
            <a:r>
              <a:rPr lang="en-US" dirty="0" smtClean="0"/>
              <a:t>ompliance </a:t>
            </a:r>
            <a:r>
              <a:rPr lang="en-US" dirty="0"/>
              <a:t>of intellectual property </a:t>
            </a:r>
            <a:r>
              <a:rPr lang="en-US" dirty="0" smtClean="0"/>
              <a:t>rights</a:t>
            </a:r>
          </a:p>
          <a:p>
            <a:endParaRPr lang="en-US" dirty="0" smtClean="0"/>
          </a:p>
          <a:p>
            <a:r>
              <a:rPr lang="en-US" dirty="0" smtClean="0"/>
              <a:t>Limited to education and investigative services where SIPA serves as an information repository 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Working with Seed Treating Companies</a:t>
            </a:r>
          </a:p>
          <a:p>
            <a:pPr marL="1005840" lvl="3" indent="0">
              <a:buNone/>
            </a:pPr>
            <a:endParaRPr lang="en-US" dirty="0"/>
          </a:p>
          <a:p>
            <a:pPr lvl="2"/>
            <a:r>
              <a:rPr lang="en-US" dirty="0"/>
              <a:t>Working with Auditors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Working with Investigators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Working with law enforcement</a:t>
            </a:r>
          </a:p>
          <a:p>
            <a:pPr lvl="3"/>
            <a:r>
              <a:rPr lang="en-US" dirty="0"/>
              <a:t>Criminal issues  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Providing a mechanism for anonymous reporting of compliance issues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10</a:t>
            </a:fld>
            <a:endParaRPr kumimoji="0" lang="en-US" sz="1000" dirty="0"/>
          </a:p>
        </p:txBody>
      </p:sp>
      <p:pic>
        <p:nvPicPr>
          <p:cNvPr id="10242" name="Picture 2" descr="C:\Users\JamesW\Desktop\IPEEP\Logos\SIP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061718"/>
            <a:ext cx="1245449" cy="701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9736" y="3124200"/>
            <a:ext cx="3424209" cy="2273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32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44" y="-381000"/>
            <a:ext cx="7543800" cy="58293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 algn="ctr">
              <a:buNone/>
            </a:pPr>
            <a:endParaRPr lang="en-US" sz="7200" b="1" dirty="0" smtClean="0"/>
          </a:p>
          <a:p>
            <a:pPr marL="36576" indent="0" algn="ctr">
              <a:buNone/>
            </a:pPr>
            <a:endParaRPr lang="en-US" sz="7200" b="1" dirty="0" smtClean="0"/>
          </a:p>
          <a:p>
            <a:pPr marL="36576" indent="0" algn="ctr">
              <a:buNone/>
            </a:pPr>
            <a:r>
              <a:rPr lang="en-US" sz="7200" b="1" dirty="0" smtClean="0">
                <a:solidFill>
                  <a:schemeClr val="tx2">
                    <a:lumMod val="75000"/>
                  </a:schemeClr>
                </a:solidFill>
              </a:rPr>
              <a:t>Thank you</a:t>
            </a:r>
            <a:endParaRPr lang="en-US" sz="7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11</a:t>
            </a:fld>
            <a:endParaRPr kumimoji="0" lang="en-US" sz="1000" dirty="0"/>
          </a:p>
        </p:txBody>
      </p:sp>
    </p:spTree>
    <p:extLst>
      <p:ext uri="{BB962C8B-B14F-4D97-AF65-F5344CB8AC3E}">
        <p14:creationId xmlns:p14="http://schemas.microsoft.com/office/powerpoint/2010/main" val="124928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Contact Information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endParaRPr lang="en-US" dirty="0" smtClean="0"/>
          </a:p>
          <a:p>
            <a:pPr marL="36576" indent="0">
              <a:buNone/>
            </a:pPr>
            <a:r>
              <a:rPr lang="en-US" dirty="0" smtClean="0"/>
              <a:t>Executive Director: James Weatherly</a:t>
            </a:r>
          </a:p>
          <a:p>
            <a:pPr marL="36576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Email: </a:t>
            </a:r>
          </a:p>
          <a:p>
            <a:pPr lvl="2"/>
            <a:r>
              <a:rPr lang="en-US" dirty="0" smtClean="0">
                <a:hlinkClick r:id="rId3"/>
              </a:rPr>
              <a:t>jamesw@seedipalliance.com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Phone: </a:t>
            </a:r>
          </a:p>
          <a:p>
            <a:pPr lvl="2"/>
            <a:r>
              <a:rPr lang="en-US" dirty="0" smtClean="0"/>
              <a:t>970-492-1100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Address:</a:t>
            </a:r>
          </a:p>
          <a:p>
            <a:pPr lvl="2"/>
            <a:r>
              <a:rPr lang="en-US" dirty="0" smtClean="0"/>
              <a:t>1860 Blake Street, Suite 620</a:t>
            </a:r>
          </a:p>
          <a:p>
            <a:pPr lvl="2"/>
            <a:r>
              <a:rPr lang="en-US" dirty="0" smtClean="0"/>
              <a:t>Denver, Colorado 80202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48056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12</a:t>
            </a:fld>
            <a:endParaRPr kumimoji="0" lang="en-US" sz="1000" dirty="0"/>
          </a:p>
        </p:txBody>
      </p:sp>
      <p:pic>
        <p:nvPicPr>
          <p:cNvPr id="13314" name="Picture 2" descr="C:\Users\JamesW\Desktop\IPEEP\Logos\SIP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91200"/>
            <a:ext cx="1590675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830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81000"/>
            <a:ext cx="57150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 smtClean="0"/>
              <a:t>Basics of Our Mission</a:t>
            </a:r>
            <a:endParaRPr lang="en-US" sz="4400" b="1" dirty="0"/>
          </a:p>
        </p:txBody>
      </p:sp>
      <p:pic>
        <p:nvPicPr>
          <p:cNvPr id="8" name="Picture Placeholder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2" b="3492"/>
          <a:stretch>
            <a:fillRect/>
          </a:stretch>
        </p:blipFill>
        <p:spPr>
          <a:xfrm>
            <a:off x="381000" y="2209800"/>
            <a:ext cx="2590800" cy="2590800"/>
          </a:xfrm>
        </p:spPr>
      </p:pic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>
          <a:xfrm>
            <a:off x="3124199" y="1447800"/>
            <a:ext cx="5857875" cy="4214447"/>
          </a:xfrm>
        </p:spPr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Understanding the value of innovation</a:t>
            </a:r>
          </a:p>
          <a:p>
            <a:endParaRPr lang="en-US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Understanding the need to protect    </a:t>
            </a:r>
          </a:p>
          <a:p>
            <a:r>
              <a:rPr lang="en-US" sz="2000" b="1" dirty="0" smtClean="0"/>
              <a:t>    </a:t>
            </a:r>
            <a:r>
              <a:rPr lang="en-US" sz="2000" b="1" dirty="0"/>
              <a:t> </a:t>
            </a:r>
            <a:r>
              <a:rPr lang="en-US" sz="2000" b="1" dirty="0" smtClean="0"/>
              <a:t>innovation</a:t>
            </a:r>
          </a:p>
          <a:p>
            <a:endParaRPr lang="en-US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Establishing </a:t>
            </a:r>
            <a:r>
              <a:rPr lang="en-US" sz="2000" b="1" dirty="0"/>
              <a:t>best practices for our Members</a:t>
            </a:r>
          </a:p>
          <a:p>
            <a:endParaRPr lang="en-US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Facilitating and promoting compliance of    </a:t>
            </a:r>
          </a:p>
          <a:p>
            <a:r>
              <a:rPr lang="en-US" sz="2000" b="1" dirty="0" smtClean="0"/>
              <a:t>     innovation</a:t>
            </a:r>
          </a:p>
          <a:p>
            <a:pPr lvl="1"/>
            <a:endParaRPr lang="en-U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Promoting seed innovations while reducing   </a:t>
            </a:r>
          </a:p>
          <a:p>
            <a:r>
              <a:rPr lang="en-US" sz="2000" b="1" dirty="0"/>
              <a:t> </a:t>
            </a:r>
            <a:r>
              <a:rPr lang="en-US" sz="2000" b="1" dirty="0" smtClean="0"/>
              <a:t>    enforcement issues</a:t>
            </a: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2</a:t>
            </a:fld>
            <a:endParaRPr kumimoji="0" lang="en-US" sz="1000" dirty="0"/>
          </a:p>
        </p:txBody>
      </p:sp>
      <p:pic>
        <p:nvPicPr>
          <p:cNvPr id="4098" name="Picture 2" descr="C:\Users\JamesW\Desktop\IPEEP\Logos\SIP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791200"/>
            <a:ext cx="1590675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027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Why is this Program Important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US agriculture industry is approximately a $200 billion dollar a year industry </a:t>
            </a:r>
          </a:p>
          <a:p>
            <a:endParaRPr lang="en-US" dirty="0"/>
          </a:p>
          <a:p>
            <a:r>
              <a:rPr lang="en-US" dirty="0"/>
              <a:t>A recent survey showed: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Costs per IP compliance issue ranged from $300,000 to $500,000 in lost revenue for a single violation; this number can reach into the millions depending on the seed </a:t>
            </a:r>
            <a:r>
              <a:rPr lang="en-US" dirty="0" smtClean="0"/>
              <a:t>technology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lost revenue could be </a:t>
            </a:r>
            <a:r>
              <a:rPr lang="en-US" dirty="0"/>
              <a:t>reinvested in research and development or for programs and </a:t>
            </a:r>
            <a:r>
              <a:rPr lang="en-US" dirty="0" smtClean="0"/>
              <a:t>projects for </a:t>
            </a:r>
            <a:r>
              <a:rPr lang="en-US" dirty="0"/>
              <a:t>the benefit of farmers and consumers.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By </a:t>
            </a:r>
            <a:r>
              <a:rPr lang="en-US" dirty="0"/>
              <a:t>2050 it is estimated that agriculture will need to feed and </a:t>
            </a:r>
            <a:r>
              <a:rPr lang="en-US" dirty="0" smtClean="0"/>
              <a:t>additional 2 </a:t>
            </a:r>
            <a:r>
              <a:rPr lang="en-US" dirty="0"/>
              <a:t>billion people. 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3</a:t>
            </a:fld>
            <a:endParaRPr kumimoji="0" lang="en-US" sz="1000" dirty="0"/>
          </a:p>
        </p:txBody>
      </p:sp>
      <p:pic>
        <p:nvPicPr>
          <p:cNvPr id="5122" name="Picture 2" descr="C:\Users\JamesW\Desktop\IPEEP\Logos\SIP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810250"/>
            <a:ext cx="1590675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69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en-US" sz="4800" b="1" dirty="0" smtClean="0"/>
              <a:t>Division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endParaRPr lang="en-US" sz="2800" dirty="0" smtClean="0"/>
          </a:p>
          <a:p>
            <a:pPr lvl="1"/>
            <a:r>
              <a:rPr lang="en-US" sz="2800" dirty="0"/>
              <a:t>Vegetable and flower division</a:t>
            </a:r>
            <a:endParaRPr lang="en-US" sz="2400" dirty="0"/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Field crop division</a:t>
            </a:r>
          </a:p>
          <a:p>
            <a:pPr lvl="2"/>
            <a:r>
              <a:rPr lang="en-US" sz="2600" dirty="0" smtClean="0"/>
              <a:t>Soybeans</a:t>
            </a:r>
          </a:p>
          <a:p>
            <a:pPr lvl="2"/>
            <a:r>
              <a:rPr lang="en-US" sz="2600" dirty="0" smtClean="0"/>
              <a:t>Cotton</a:t>
            </a:r>
          </a:p>
          <a:p>
            <a:pPr lvl="2"/>
            <a:r>
              <a:rPr lang="en-US" sz="2600" dirty="0" smtClean="0"/>
              <a:t>Wheat</a:t>
            </a:r>
            <a:endParaRPr lang="en-US" sz="2200" dirty="0"/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Other potential </a:t>
            </a:r>
            <a:r>
              <a:rPr lang="en-US" sz="2800" dirty="0" smtClean="0"/>
              <a:t>divisions</a:t>
            </a:r>
          </a:p>
          <a:p>
            <a:pPr lvl="2"/>
            <a:r>
              <a:rPr lang="en-US" sz="2600" dirty="0" smtClean="0"/>
              <a:t>Grass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4</a:t>
            </a:fld>
            <a:endParaRPr kumimoji="0" lang="en-US" sz="1000" dirty="0"/>
          </a:p>
        </p:txBody>
      </p:sp>
      <p:pic>
        <p:nvPicPr>
          <p:cNvPr id="8194" name="Picture 2" descr="C:\Users\JamesW\Desktop\IPEEP\Logos\SIP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7479" y="5791200"/>
            <a:ext cx="1590675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3639" y="1539949"/>
            <a:ext cx="2547679" cy="3821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72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Who Do We Want to Reach?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Our members</a:t>
            </a:r>
          </a:p>
          <a:p>
            <a:pPr lvl="1"/>
            <a:r>
              <a:rPr lang="en-US" dirty="0"/>
              <a:t>Seed industry executives</a:t>
            </a:r>
          </a:p>
          <a:p>
            <a:pPr lvl="1"/>
            <a:r>
              <a:rPr lang="en-US" dirty="0"/>
              <a:t>Sales and marketing</a:t>
            </a:r>
          </a:p>
          <a:p>
            <a:pPr lvl="1"/>
            <a:r>
              <a:rPr lang="en-US" dirty="0"/>
              <a:t>Research and development</a:t>
            </a:r>
          </a:p>
          <a:p>
            <a:r>
              <a:rPr lang="en-US" dirty="0"/>
              <a:t>Integrated seed companies</a:t>
            </a:r>
          </a:p>
          <a:p>
            <a:r>
              <a:rPr lang="en-US" dirty="0"/>
              <a:t>Growers and Producers</a:t>
            </a:r>
          </a:p>
          <a:p>
            <a:r>
              <a:rPr lang="en-US" dirty="0"/>
              <a:t>Cleaners</a:t>
            </a:r>
          </a:p>
          <a:p>
            <a:r>
              <a:rPr lang="en-US" dirty="0"/>
              <a:t>Brokers</a:t>
            </a:r>
          </a:p>
          <a:p>
            <a:r>
              <a:rPr lang="en-US" dirty="0"/>
              <a:t>Service Providers</a:t>
            </a:r>
          </a:p>
          <a:p>
            <a:r>
              <a:rPr lang="en-US" dirty="0"/>
              <a:t>Consumers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5</a:t>
            </a:fld>
            <a:endParaRPr kumimoji="0" lang="en-US" sz="1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2209800"/>
            <a:ext cx="3352800" cy="2514600"/>
          </a:xfrm>
          <a:prstGeom prst="rect">
            <a:avLst/>
          </a:prstGeom>
        </p:spPr>
      </p:pic>
      <p:pic>
        <p:nvPicPr>
          <p:cNvPr id="6146" name="Picture 2" descr="C:\Users\JamesW\Desktop\IPEEP\Logos\SIP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791200"/>
            <a:ext cx="1590675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440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Who We Are </a:t>
            </a:r>
            <a:endParaRPr lang="en-US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498121"/>
            <a:ext cx="978539" cy="75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6</a:t>
            </a:fld>
            <a:endParaRPr kumimoji="0" lang="en-US" sz="1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0516" y="2264266"/>
            <a:ext cx="961069" cy="9463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629" y="2227358"/>
            <a:ext cx="2113067" cy="31855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5849" y="6139857"/>
            <a:ext cx="1551077" cy="4077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9531" y="3645927"/>
            <a:ext cx="666750" cy="7810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320" y="4790851"/>
            <a:ext cx="2138992" cy="2398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6879" y="2702409"/>
            <a:ext cx="1399032" cy="8373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9668" y="4744021"/>
            <a:ext cx="713800" cy="76733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770" y="3839247"/>
            <a:ext cx="1872234" cy="39182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5018049" y="5322668"/>
            <a:ext cx="20056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Anti-Infringement </a:t>
            </a:r>
            <a:endParaRPr lang="en-US" dirty="0" smtClean="0"/>
          </a:p>
          <a:p>
            <a:pPr algn="ctr"/>
            <a:r>
              <a:rPr lang="en-US" dirty="0" smtClean="0"/>
              <a:t>Bureau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113564" y="1838025"/>
            <a:ext cx="37719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  </a:t>
            </a:r>
            <a:endParaRPr lang="en-US" sz="2000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381000" y="1371600"/>
            <a:ext cx="4329007" cy="4754563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420624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2376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56032" algn="l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Char char="○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37744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9047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Char char="-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078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-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9696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SIPA welcomes membership from across the seed industry: </a:t>
            </a:r>
            <a:endParaRPr lang="en-US" sz="2400" dirty="0" smtClean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seed </a:t>
            </a:r>
            <a:r>
              <a:rPr lang="en-US" sz="2000" dirty="0"/>
              <a:t>companies </a:t>
            </a:r>
          </a:p>
          <a:p>
            <a:pPr lvl="1"/>
            <a:r>
              <a:rPr lang="en-US" sz="2000" dirty="0" smtClean="0"/>
              <a:t>growers</a:t>
            </a:r>
            <a:endParaRPr lang="en-US" sz="2000" dirty="0"/>
          </a:p>
          <a:p>
            <a:pPr lvl="1"/>
            <a:r>
              <a:rPr lang="en-US" sz="2000" dirty="0" smtClean="0"/>
              <a:t>producers </a:t>
            </a:r>
            <a:endParaRPr lang="en-US" sz="2000" dirty="0"/>
          </a:p>
          <a:p>
            <a:pPr lvl="1"/>
            <a:r>
              <a:rPr lang="en-US" sz="2000" dirty="0" smtClean="0"/>
              <a:t>authorized dealers </a:t>
            </a:r>
          </a:p>
          <a:p>
            <a:pPr lvl="1"/>
            <a:r>
              <a:rPr lang="en-US" sz="2000" dirty="0" smtClean="0"/>
              <a:t>brokers </a:t>
            </a:r>
            <a:endParaRPr lang="en-US" sz="2000" dirty="0"/>
          </a:p>
          <a:p>
            <a:pPr lvl="1"/>
            <a:r>
              <a:rPr lang="en-US" sz="2000" dirty="0" smtClean="0"/>
              <a:t>suppliers </a:t>
            </a:r>
            <a:endParaRPr lang="en-US" sz="2000" dirty="0"/>
          </a:p>
          <a:p>
            <a:pPr lvl="1"/>
            <a:r>
              <a:rPr lang="en-US" sz="2000" dirty="0"/>
              <a:t>service </a:t>
            </a:r>
            <a:r>
              <a:rPr lang="en-US" sz="2000" dirty="0" smtClean="0"/>
              <a:t>providers </a:t>
            </a:r>
          </a:p>
          <a:p>
            <a:pPr lvl="1"/>
            <a:r>
              <a:rPr lang="en-US" sz="2000" dirty="0" smtClean="0"/>
              <a:t>universities </a:t>
            </a:r>
            <a:endParaRPr lang="en-US" sz="2000" dirty="0"/>
          </a:p>
          <a:p>
            <a:pPr lvl="1"/>
            <a:r>
              <a:rPr lang="en-US" sz="2000" dirty="0"/>
              <a:t>state and </a:t>
            </a:r>
            <a:r>
              <a:rPr lang="en-US" sz="2000" dirty="0" smtClean="0"/>
              <a:t>federal agencies</a:t>
            </a:r>
            <a:endParaRPr lang="en-US" sz="2400" dirty="0"/>
          </a:p>
          <a:p>
            <a:endParaRPr lang="en-US" dirty="0" smtClean="0"/>
          </a:p>
        </p:txBody>
      </p:sp>
      <p:pic>
        <p:nvPicPr>
          <p:cNvPr id="1026" name="Picture 2" descr="C:\Users\JamesW\Desktop\IPEEP\Logos\Logo_BCS_Verti_Screen_RGB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6466" y="3805596"/>
            <a:ext cx="828863" cy="606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5095" y="2855864"/>
            <a:ext cx="1595029" cy="530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 descr="C:\Users\JamesW\Desktop\IPEEP\Logos\SIPA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896066"/>
            <a:ext cx="1590675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254" y="1524000"/>
            <a:ext cx="2312424" cy="385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9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Program Officers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nl-NL" sz="2800" dirty="0" smtClean="0"/>
          </a:p>
          <a:p>
            <a:pPr lvl="1"/>
            <a:r>
              <a:rPr lang="nl-NL" sz="2800" dirty="0" smtClean="0"/>
              <a:t>Chairperson: </a:t>
            </a:r>
          </a:p>
          <a:p>
            <a:pPr lvl="2"/>
            <a:r>
              <a:rPr lang="nl-NL" sz="2600" dirty="0" smtClean="0"/>
              <a:t>Ton </a:t>
            </a:r>
            <a:r>
              <a:rPr lang="nl-NL" sz="2600" dirty="0"/>
              <a:t>van der </a:t>
            </a:r>
            <a:r>
              <a:rPr lang="nl-NL" sz="2600" dirty="0" smtClean="0"/>
              <a:t>Velden, Enza Zaden</a:t>
            </a:r>
            <a:endParaRPr lang="nl-NL" sz="2600" dirty="0"/>
          </a:p>
          <a:p>
            <a:pPr lvl="1"/>
            <a:endParaRPr lang="en-US" sz="2400" dirty="0"/>
          </a:p>
          <a:p>
            <a:pPr lvl="1"/>
            <a:r>
              <a:rPr lang="en-US" sz="2800" dirty="0"/>
              <a:t>Vice </a:t>
            </a:r>
            <a:r>
              <a:rPr lang="en-US" sz="2800" dirty="0" smtClean="0"/>
              <a:t>Chairperson: </a:t>
            </a:r>
          </a:p>
          <a:p>
            <a:pPr lvl="2"/>
            <a:r>
              <a:rPr lang="en-US" sz="2600" dirty="0" smtClean="0"/>
              <a:t>Mimi Ricketts, Monsanto </a:t>
            </a:r>
            <a:endParaRPr lang="en-US" sz="2200" dirty="0"/>
          </a:p>
          <a:p>
            <a:pPr lvl="1"/>
            <a:endParaRPr lang="en-US" sz="2800" dirty="0"/>
          </a:p>
          <a:p>
            <a:pPr lvl="1"/>
            <a:r>
              <a:rPr lang="en-US" sz="2800" dirty="0" smtClean="0"/>
              <a:t>Secretary/Treasurer: </a:t>
            </a:r>
          </a:p>
          <a:p>
            <a:pPr lvl="2"/>
            <a:r>
              <a:rPr lang="en-US" sz="2600" dirty="0" smtClean="0"/>
              <a:t>Eloy Corona, Bayer </a:t>
            </a:r>
            <a:r>
              <a:rPr lang="en-US" sz="2600" dirty="0"/>
              <a:t>Crop </a:t>
            </a:r>
            <a:r>
              <a:rPr lang="en-US" sz="2600" dirty="0" smtClean="0"/>
              <a:t>Science </a:t>
            </a:r>
            <a:endParaRPr lang="en-US" sz="2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39E9-9367-41C3-9448-DBA3FBED9445}" type="slidenum">
              <a:rPr lang="en-US" smtClean="0"/>
              <a:t>7</a:t>
            </a:fld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867400"/>
            <a:ext cx="1590675" cy="89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563" y="1426535"/>
            <a:ext cx="2458074" cy="368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01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639E9-9367-41C3-9448-DBA3FBED9445}" type="slidenum">
              <a:rPr lang="en-US" smtClean="0"/>
              <a:t>8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3956981"/>
              </p:ext>
            </p:extLst>
          </p:nvPr>
        </p:nvGraphicFramePr>
        <p:xfrm>
          <a:off x="457200" y="609598"/>
          <a:ext cx="8305800" cy="594360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95061"/>
                <a:gridCol w="2457839"/>
                <a:gridCol w="2542592"/>
                <a:gridCol w="1610308"/>
              </a:tblGrid>
              <a:tr h="10347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Member level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Company Type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Rights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Cost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0347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Full Member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Integrated Seed Companies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Full voting rights at both Program and Division levels 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Right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to participate in the 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Divisions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</a:t>
                      </a:r>
                      <a:r>
                        <a:rPr lang="en-US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$10,000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 level/ 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$7,500 per division</a:t>
                      </a:r>
                      <a:r>
                        <a:rPr lang="en-US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1805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Associate Member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Integrated Seed Companies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Production </a:t>
                      </a: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Companies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Brokers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Authorized </a:t>
                      </a: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Dealers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Seed </a:t>
                      </a: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Cleaners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Right to participate in the Divisions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94640" marR="0" indent="-17145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 $5,000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 level/ $3,750 per division </a:t>
                      </a:r>
                    </a:p>
                    <a:p>
                      <a:pPr algn="ctr"/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6588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Supporting Member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Integrated Seed Companies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Production Companies Brokers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Authorized Dealers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Seed Cleaners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Service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providers</a:t>
                      </a:r>
                      <a:endParaRPr lang="en-US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Attorneys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Auditors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12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Labs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12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Investigators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en-US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</a:br>
                      <a:endParaRPr lang="en-US" sz="1200" baseline="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May </a:t>
                      </a: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be asked to participate in a specific Division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</a:t>
                      </a:r>
                      <a:r>
                        <a:rPr lang="en-US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$1,000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 level/ $500 per division </a:t>
                      </a:r>
                    </a:p>
                    <a:p>
                      <a:pPr algn="ctr"/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0347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University Member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University and State agencies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Free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59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Education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9600" dirty="0" smtClean="0"/>
              <a:t>Identify </a:t>
            </a:r>
            <a:r>
              <a:rPr lang="en-US" sz="9600" dirty="0"/>
              <a:t>and develop educational materials </a:t>
            </a:r>
            <a:endParaRPr lang="en-US" sz="9600" dirty="0" smtClean="0"/>
          </a:p>
          <a:p>
            <a:endParaRPr lang="en-US" sz="9600" dirty="0" smtClean="0"/>
          </a:p>
          <a:p>
            <a:r>
              <a:rPr lang="en-US" sz="9600" dirty="0" smtClean="0"/>
              <a:t>Best </a:t>
            </a:r>
            <a:r>
              <a:rPr lang="en-US" sz="9600" dirty="0"/>
              <a:t>practices related to the identification, promotion, and protection of seed </a:t>
            </a:r>
            <a:r>
              <a:rPr lang="en-US" sz="9600" dirty="0" smtClean="0"/>
              <a:t>innovation</a:t>
            </a:r>
          </a:p>
          <a:p>
            <a:pPr lvl="0"/>
            <a:endParaRPr lang="en-US" sz="9600" dirty="0" smtClean="0"/>
          </a:p>
          <a:p>
            <a:r>
              <a:rPr lang="en-US" sz="9600" dirty="0" smtClean="0"/>
              <a:t>Serve </a:t>
            </a:r>
            <a:r>
              <a:rPr lang="en-US" sz="9600" dirty="0"/>
              <a:t>as both a clearinghouse and repository of educational </a:t>
            </a:r>
            <a:r>
              <a:rPr lang="en-US" sz="9600" dirty="0" smtClean="0"/>
              <a:t>materials</a:t>
            </a:r>
          </a:p>
          <a:p>
            <a:endParaRPr lang="en-US" sz="9600" dirty="0" smtClean="0"/>
          </a:p>
          <a:p>
            <a:r>
              <a:rPr lang="en-US" sz="9600" dirty="0" smtClean="0"/>
              <a:t>Provide educational workshops directed to:</a:t>
            </a:r>
          </a:p>
          <a:p>
            <a:pPr lvl="1"/>
            <a:r>
              <a:rPr lang="en-US" sz="9200" dirty="0" smtClean="0"/>
              <a:t>Integrated Seed companies</a:t>
            </a:r>
          </a:p>
          <a:p>
            <a:pPr lvl="1"/>
            <a:r>
              <a:rPr lang="en-US" sz="9200" dirty="0" smtClean="0"/>
              <a:t>Growers and Producers</a:t>
            </a:r>
          </a:p>
          <a:p>
            <a:pPr lvl="1"/>
            <a:r>
              <a:rPr lang="en-US" sz="9200" dirty="0" smtClean="0"/>
              <a:t>Brokers and Dealers</a:t>
            </a:r>
          </a:p>
          <a:p>
            <a:pPr lvl="1"/>
            <a:r>
              <a:rPr lang="en-US" sz="9200" dirty="0" smtClean="0"/>
              <a:t>Cleaners</a:t>
            </a:r>
          </a:p>
          <a:p>
            <a:pPr lvl="1"/>
            <a:r>
              <a:rPr lang="en-US" sz="9200" dirty="0" smtClean="0"/>
              <a:t>Service Providers </a:t>
            </a:r>
          </a:p>
          <a:p>
            <a:pPr lvl="1"/>
            <a:endParaRPr lang="en-US" sz="5000" dirty="0" smtClean="0"/>
          </a:p>
          <a:p>
            <a:pPr lvl="2"/>
            <a:endParaRPr lang="en-US" dirty="0" smtClean="0"/>
          </a:p>
          <a:p>
            <a:endParaRPr lang="en-US" dirty="0" smtClean="0"/>
          </a:p>
          <a:p>
            <a:pPr lvl="2"/>
            <a:endParaRPr lang="en-US" dirty="0" smtClean="0"/>
          </a:p>
          <a:p>
            <a:pPr marL="36576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en-US" sz="1000" smtClean="0"/>
              <a:pPr algn="r"/>
              <a:t>9</a:t>
            </a:fld>
            <a:endParaRPr kumimoji="0" lang="en-US" sz="1000" dirty="0"/>
          </a:p>
        </p:txBody>
      </p:sp>
      <p:pic>
        <p:nvPicPr>
          <p:cNvPr id="9218" name="Picture 2" descr="C:\Users\JamesW\Desktop\IPEEP\Logos\SIP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715000"/>
            <a:ext cx="1590675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191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larity">
  <a:themeElements>
    <a:clrScheme name="Custom 2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7E9532"/>
      </a:accent1>
      <a:accent2>
        <a:srgbClr val="29541B"/>
      </a:accent2>
      <a:accent3>
        <a:srgbClr val="77C95C"/>
      </a:accent3>
      <a:accent4>
        <a:srgbClr val="10CF9B"/>
      </a:accent4>
      <a:accent5>
        <a:srgbClr val="387025"/>
      </a:accent5>
      <a:accent6>
        <a:srgbClr val="A5C249"/>
      </a:accent6>
      <a:hlink>
        <a:srgbClr val="0F6FC6"/>
      </a:hlink>
      <a:folHlink>
        <a:srgbClr val="29541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4C87CFE-642B-4AB0-BDFB-C5D4996E96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476</Words>
  <Application>Microsoft Office PowerPoint</Application>
  <PresentationFormat>On-screen Show (4:3)</PresentationFormat>
  <Paragraphs>174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Custom Design</vt:lpstr>
      <vt:lpstr>Clarity</vt:lpstr>
      <vt:lpstr>      </vt:lpstr>
      <vt:lpstr>Basics of Our Mission</vt:lpstr>
      <vt:lpstr>Why is this Program Important</vt:lpstr>
      <vt:lpstr>Division Structure</vt:lpstr>
      <vt:lpstr>Who Do We Want to Reach? </vt:lpstr>
      <vt:lpstr>Who We Are </vt:lpstr>
      <vt:lpstr>Program Officers</vt:lpstr>
      <vt:lpstr>PowerPoint Presentation</vt:lpstr>
      <vt:lpstr>Education</vt:lpstr>
      <vt:lpstr>Promoting Compliance</vt:lpstr>
      <vt:lpstr>PowerPoint Presentation</vt:lpstr>
      <vt:lpstr>Contact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2012-01-25T23:56:26Z</dcterms:created>
  <dcterms:modified xsi:type="dcterms:W3CDTF">2015-01-15T03:00:19Z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TC101769289990</vt:lpwstr>
  </property>
</Properties>
</file>