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6" r:id="rId2"/>
    <p:sldId id="281" r:id="rId3"/>
    <p:sldId id="282" r:id="rId4"/>
    <p:sldId id="278" r:id="rId5"/>
    <p:sldId id="279" r:id="rId6"/>
    <p:sldId id="280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CE8C3-694A-4BC9-938B-007D106B96CC}" type="datetimeFigureOut">
              <a:rPr lang="es-MX" smtClean="0"/>
              <a:pPr/>
              <a:t>24/01/2015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3FFA2-C3F6-42FA-972D-412FFC8BDEE9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219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Forma libre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4 Forma libre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white"/>
              </a:solidFill>
              <a:cs typeface="Arial" charset="0"/>
            </a:endParaRPr>
          </a:p>
        </p:txBody>
      </p:sp>
      <p:grpSp>
        <p:nvGrpSpPr>
          <p:cNvPr id="2" name="7 Grupo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white"/>
                </a:solidFill>
                <a:cs typeface="Arial" charset="0"/>
              </a:endParaRPr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white"/>
                </a:solidFill>
                <a:cs typeface="Arial" charset="0"/>
              </a:endParaRPr>
            </a:p>
          </p:txBody>
        </p:sp>
      </p:grp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9AD5C-A314-4B7B-BD67-E2ACBE41B80A}" type="datetime1">
              <a:rPr lang="es-MX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24/01/2015</a:t>
            </a:fld>
            <a:endParaRPr lang="es-MX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1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2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C7271-82F7-4954-90AC-7AB6544B8BC2}" type="slidenum">
              <a:rPr lang="es-MX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s-MX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A85D3-45C1-4F3F-8F31-5087ED78BBE5}" type="datetime1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24/01/2015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97A5-2D0D-4FB8-A722-5BEB5D13C84F}" type="slidenum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0624-DDC7-4D34-BC9A-FD269CB84055}" type="datetime1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24/01/2015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F2A0E-630F-44AB-8A97-A281CD3EA48E}" type="slidenum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D87AD-5F31-4DB5-99D7-45BC0B78EEE0}" type="datetime1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24/01/2015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AB91C-7223-4A5F-A449-B1351EC3203C}" type="slidenum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Forma libre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4 Forma libre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white"/>
              </a:solidFill>
              <a:cs typeface="Arial" charset="0"/>
            </a:endParaRPr>
          </a:p>
        </p:txBody>
      </p:sp>
      <p:grpSp>
        <p:nvGrpSpPr>
          <p:cNvPr id="6" name="1 Grupo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white"/>
                </a:solidFill>
                <a:cs typeface="Arial" charset="0"/>
              </a:endParaRPr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white"/>
                </a:solidFill>
                <a:cs typeface="Arial" charset="0"/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F57D9-9299-4A00-9EA8-11DF59CA0E04}" type="datetime1">
              <a:rPr lang="es-MX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24/01/2015</a:t>
            </a:fld>
            <a:endParaRPr lang="es-MX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0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1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F8F46-3807-45BA-84F8-C40C0FC37385}" type="slidenum">
              <a:rPr lang="es-MX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s-MX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519F0-F60B-4D73-8B84-B970921F0441}" type="datetime1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24/01/2015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D8BE3-4E7C-406F-88E4-D53F490EC90C}" type="slidenum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3BDA7-05D7-4D36-9295-774BA1C5B087}" type="datetime1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24/01/2015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3AD53-62E7-4F20-8ECE-74CDD7D3A5CF}" type="slidenum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BB1F6-869E-43DC-92A6-F95213375BE8}" type="datetime1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24/01/2015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724CD-DD38-4B4C-A585-3E80435C266F}" type="slidenum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846B5-59D0-4D57-A1B7-7CBAF32A55D7}" type="datetime1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24/01/2015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B23FF-D898-4E2A-8838-44C5EDD6A849}" type="slidenum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E92F8-7EF3-4428-A42A-6F08616BFACF}" type="datetime1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24/01/2015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DEE94-1259-4D9D-BF7C-4D3C56DE4B37}" type="slidenum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ortar y redondear rectángulo de esquina sencilla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5 Triángulo rectángulo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6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8" name="Picture 11" descr="tapizpresentación copy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vert="horz"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9EA28-6F43-4747-8FC2-ACF9258EB9CD}" type="datetime1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24/01/2015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E8CE4-EB6D-45A5-983A-9817CB715C45}" type="slidenum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CC9F2E-2944-46AA-AD3A-AD27E9CE2B75}" type="datetime1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24/01/2015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D2572C-D3CD-4DE1-8F21-D911B0D066BC}" type="slidenum">
              <a:rPr lang="es-MX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1029" name="Picture 17" descr="tapizpresentación copy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DB23FF-D898-4E2A-8838-44C5EDD6A849}" type="slidenum">
              <a:rPr lang="es-MX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187624" y="1737013"/>
            <a:ext cx="727280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Arial Rounded MT Bold" pitchFamily="34" charset="0"/>
              </a:rPr>
              <a:t>Mexico Integrated Vegetables Seed Company Working Group </a:t>
            </a:r>
          </a:p>
          <a:p>
            <a:pPr algn="ctr"/>
            <a:endParaRPr lang="en-US" sz="4000" b="1" dirty="0">
              <a:latin typeface="Arial Rounded MT Bold" pitchFamily="34" charset="0"/>
            </a:endParaRPr>
          </a:p>
          <a:p>
            <a:pPr algn="ctr"/>
            <a:r>
              <a:rPr lang="en-US" sz="2800" dirty="0" smtClean="0">
                <a:latin typeface="Arial Rounded MT Bold" pitchFamily="34" charset="0"/>
              </a:rPr>
              <a:t>(</a:t>
            </a:r>
            <a:r>
              <a:rPr lang="en-US" sz="2800" dirty="0" err="1" smtClean="0">
                <a:latin typeface="Arial Rounded MT Bold" pitchFamily="34" charset="0"/>
              </a:rPr>
              <a:t>Grupo</a:t>
            </a:r>
            <a:r>
              <a:rPr lang="en-US" sz="2800" dirty="0" smtClean="0">
                <a:latin typeface="Arial Rounded MT Bold" pitchFamily="34" charset="0"/>
              </a:rPr>
              <a:t> de </a:t>
            </a:r>
            <a:r>
              <a:rPr lang="en-US" sz="2800" dirty="0" err="1" smtClean="0">
                <a:latin typeface="Arial Rounded MT Bold" pitchFamily="34" charset="0"/>
              </a:rPr>
              <a:t>Trabajo</a:t>
            </a:r>
            <a:r>
              <a:rPr lang="en-US" sz="2800" dirty="0" smtClean="0">
                <a:latin typeface="Arial Rounded MT Bold" pitchFamily="34" charset="0"/>
              </a:rPr>
              <a:t> de </a:t>
            </a:r>
            <a:r>
              <a:rPr lang="en-US" sz="2800" dirty="0" err="1" smtClean="0">
                <a:latin typeface="Arial Rounded MT Bold" pitchFamily="34" charset="0"/>
              </a:rPr>
              <a:t>Empresas</a:t>
            </a:r>
            <a:r>
              <a:rPr lang="en-US" sz="2800" dirty="0" smtClean="0">
                <a:latin typeface="Arial Rounded MT Bold" pitchFamily="34" charset="0"/>
              </a:rPr>
              <a:t> de </a:t>
            </a:r>
            <a:r>
              <a:rPr lang="en-US" sz="2800" dirty="0" err="1" smtClean="0">
                <a:latin typeface="Arial Rounded MT Bold" pitchFamily="34" charset="0"/>
              </a:rPr>
              <a:t>Vegetales</a:t>
            </a:r>
            <a:r>
              <a:rPr lang="en-US" sz="2800" dirty="0" smtClean="0">
                <a:latin typeface="Arial Rounded MT Bold" pitchFamily="34" charset="0"/>
              </a:rPr>
              <a:t>, GTEV)</a:t>
            </a:r>
          </a:p>
          <a:p>
            <a:pPr algn="ctr"/>
            <a:endParaRPr lang="en-US" sz="3200" b="1" dirty="0" smtClean="0">
              <a:latin typeface="Arial Rounded MT Bold" pitchFamily="34" charset="0"/>
            </a:endParaRPr>
          </a:p>
          <a:p>
            <a:pPr algn="ctr"/>
            <a:r>
              <a:rPr lang="en-US" sz="2400" b="1" dirty="0" smtClean="0">
                <a:latin typeface="Arial Rounded MT Bold" pitchFamily="34" charset="0"/>
              </a:rPr>
              <a:t>Jan 2015 Update</a:t>
            </a:r>
          </a:p>
          <a:p>
            <a:pPr algn="ctr"/>
            <a:endParaRPr lang="en-US" sz="2400" b="1" dirty="0">
              <a:latin typeface="Arial Rounded MT Bold" pitchFamily="34" charset="0"/>
            </a:endParaRPr>
          </a:p>
          <a:p>
            <a:pPr algn="ctr"/>
            <a:endParaRPr lang="en-US" sz="2400" b="1" dirty="0" smtClean="0">
              <a:latin typeface="Arial Rounded MT Bold" pitchFamily="34" charset="0"/>
            </a:endParaRPr>
          </a:p>
          <a:p>
            <a:pPr algn="ctr"/>
            <a:endParaRPr lang="en-US" sz="2400" b="1" dirty="0">
              <a:latin typeface="Arial Rounded MT Bold" pitchFamily="34" charset="0"/>
            </a:endParaRPr>
          </a:p>
          <a:p>
            <a:pPr algn="ctr"/>
            <a:r>
              <a:rPr lang="en-US" sz="2400" b="1" dirty="0" smtClean="0">
                <a:latin typeface="Arial Rounded MT Bold" pitchFamily="34" charset="0"/>
              </a:rPr>
              <a:t> </a:t>
            </a:r>
            <a:endParaRPr lang="en-US" sz="3200" b="1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60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-514848" y="3398254"/>
            <a:ext cx="9525223" cy="3785652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 Rounded MT Bold" pitchFamily="34" charset="0"/>
              </a:rPr>
              <a:t>Sakata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latin typeface="Arial Rounded MT Bold" pitchFamily="34" charset="0"/>
              </a:rPr>
              <a:t>Seminis</a:t>
            </a:r>
            <a:endParaRPr lang="en-US" sz="2000" dirty="0">
              <a:latin typeface="Arial Rounded MT Bold" pitchFamily="34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Arial Rounded MT Bold" pitchFamily="34" charset="0"/>
              </a:rPr>
              <a:t>Enza</a:t>
            </a:r>
            <a:r>
              <a:rPr lang="en-US" sz="2000" dirty="0" smtClean="0">
                <a:latin typeface="Arial Rounded MT Bold" pitchFamily="34" charset="0"/>
              </a:rPr>
              <a:t> </a:t>
            </a:r>
            <a:r>
              <a:rPr lang="en-US" sz="2000" dirty="0" err="1" smtClean="0">
                <a:latin typeface="Arial Rounded MT Bold" pitchFamily="34" charset="0"/>
              </a:rPr>
              <a:t>Zaden</a:t>
            </a:r>
            <a:endParaRPr lang="en-US" sz="2000" dirty="0" smtClean="0">
              <a:latin typeface="Arial Rounded MT Bold" pitchFamily="34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Arial Rounded MT Bold" pitchFamily="34" charset="0"/>
              </a:rPr>
              <a:t>HM.Clause</a:t>
            </a:r>
            <a:endParaRPr lang="en-US" sz="2000" dirty="0" smtClean="0">
              <a:latin typeface="Arial Rounded MT Bold" pitchFamily="34" charset="0"/>
            </a:endParaRPr>
          </a:p>
          <a:p>
            <a:pPr lvl="2">
              <a:lnSpc>
                <a:spcPct val="150000"/>
              </a:lnSpc>
            </a:pPr>
            <a:endParaRPr lang="en-US" sz="2000" dirty="0" smtClean="0">
              <a:latin typeface="Arial Rounded MT Bold" pitchFamily="34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latin typeface="Arial Rounded MT Bold" pitchFamily="34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Arial Rounded MT Bold" pitchFamily="34" charset="0"/>
            </a:endParaRPr>
          </a:p>
          <a:p>
            <a:pPr lvl="2">
              <a:lnSpc>
                <a:spcPct val="150000"/>
              </a:lnSpc>
            </a:pPr>
            <a:endParaRPr lang="en-US" sz="2000" dirty="0">
              <a:latin typeface="Arial Rounded MT Bold" pitchFamily="34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latin typeface="Arial Rounded MT Bold" pitchFamily="34" charset="0"/>
              </a:rPr>
              <a:t>Bejo</a:t>
            </a:r>
            <a:endParaRPr lang="en-US" sz="2000" dirty="0">
              <a:latin typeface="Arial Rounded MT Bold" pitchFamily="34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latin typeface="Arial Rounded MT Bold" pitchFamily="34" charset="0"/>
              </a:rPr>
              <a:t>Rijk</a:t>
            </a:r>
            <a:r>
              <a:rPr lang="en-US" sz="2000" dirty="0">
                <a:latin typeface="Arial Rounded MT Bold" pitchFamily="34" charset="0"/>
              </a:rPr>
              <a:t> </a:t>
            </a:r>
            <a:r>
              <a:rPr lang="en-US" sz="2000" dirty="0" err="1" smtClean="0">
                <a:latin typeface="Arial Rounded MT Bold" pitchFamily="34" charset="0"/>
              </a:rPr>
              <a:t>Zwaan</a:t>
            </a:r>
            <a:endParaRPr lang="en-US" sz="2000" dirty="0">
              <a:latin typeface="Arial Rounded MT Bold" pitchFamily="34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Arial Rounded MT Bold" pitchFamily="34" charset="0"/>
              </a:rPr>
              <a:t>Takii</a:t>
            </a:r>
            <a:endParaRPr lang="en-US" sz="2000" dirty="0">
              <a:latin typeface="Arial Rounded MT Bold" pitchFamily="34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Arial Rounded MT Bold" pitchFamily="34" charset="0"/>
              </a:rPr>
              <a:t>Semillas</a:t>
            </a:r>
            <a:r>
              <a:rPr lang="en-US" sz="2000" dirty="0" smtClean="0">
                <a:latin typeface="Arial Rounded MT Bold" pitchFamily="34" charset="0"/>
              </a:rPr>
              <a:t> </a:t>
            </a:r>
            <a:r>
              <a:rPr lang="en-US" sz="2000" dirty="0" err="1" smtClean="0">
                <a:latin typeface="Arial Rounded MT Bold" pitchFamily="34" charset="0"/>
              </a:rPr>
              <a:t>Fitó</a:t>
            </a:r>
            <a:r>
              <a:rPr lang="en-US" sz="2000" dirty="0" smtClean="0">
                <a:latin typeface="Arial Rounded MT Bold" pitchFamily="34" charset="0"/>
              </a:rPr>
              <a:t>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Arial Rounded MT Bold" pitchFamily="34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latin typeface="Arial Rounded MT Bold" pitchFamily="34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Arial Rounded MT Bold" pitchFamily="34" charset="0"/>
            </a:endParaRPr>
          </a:p>
          <a:p>
            <a:pPr lvl="2">
              <a:lnSpc>
                <a:spcPct val="150000"/>
              </a:lnSpc>
            </a:pPr>
            <a:endParaRPr lang="en-US" sz="2000" dirty="0">
              <a:latin typeface="Arial Rounded MT Bold" pitchFamily="34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 Rounded MT Bold" pitchFamily="34" charset="0"/>
              </a:rPr>
              <a:t>Syngenta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Rounded MT Bold" pitchFamily="34" charset="0"/>
              </a:rPr>
              <a:t>Bayer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Arial Rounded MT Bold" pitchFamily="34" charset="0"/>
              </a:rPr>
              <a:t>Vilmorin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DB23FF-D898-4E2A-8838-44C5EDD6A849}" type="slidenum">
              <a:rPr lang="es-MX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6114" y="1326695"/>
            <a:ext cx="86063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 Rounded MT Bold" pitchFamily="34" charset="0"/>
              </a:rPr>
              <a:t>Mexico Integrated Vegetables </a:t>
            </a:r>
            <a:r>
              <a:rPr lang="en-US" sz="2400" dirty="0">
                <a:latin typeface="Arial Rounded MT Bold" pitchFamily="34" charset="0"/>
              </a:rPr>
              <a:t>Working group </a:t>
            </a:r>
            <a:r>
              <a:rPr lang="en-US" sz="2400" dirty="0" smtClean="0">
                <a:latin typeface="Arial Rounded MT Bold" pitchFamily="34" charset="0"/>
              </a:rPr>
              <a:t>officially created and launched in August 2014 (AMSAC Annual Conference)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400" dirty="0">
              <a:latin typeface="Arial Rounded MT Bold" pitchFamily="34" charset="0"/>
            </a:endParaRPr>
          </a:p>
        </p:txBody>
      </p:sp>
      <p:pic>
        <p:nvPicPr>
          <p:cNvPr id="6" name="Picture 21" descr="C:\Users\claudia.valdivia\Pictures\sakat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592" y="3465404"/>
            <a:ext cx="6429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589" y="4316643"/>
            <a:ext cx="418941" cy="486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Users\claudia.valdivia\Pictures\logo-bej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412" y="3194988"/>
            <a:ext cx="462788" cy="647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C:\Users\claudia.valdivia\Pictures\rijk zwaa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412" y="3782993"/>
            <a:ext cx="405988" cy="43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185" y="3124803"/>
            <a:ext cx="1539230" cy="107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325" y="4428637"/>
            <a:ext cx="1198903" cy="401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48412" y="4343922"/>
            <a:ext cx="460461" cy="45841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548412" y="4914307"/>
            <a:ext cx="603691" cy="31190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8329801" y="3906123"/>
            <a:ext cx="428963" cy="42896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315592" y="3823308"/>
            <a:ext cx="688972" cy="357735"/>
          </a:xfrm>
          <a:prstGeom prst="rect">
            <a:avLst/>
          </a:prstGeom>
        </p:spPr>
      </p:pic>
      <p:pic>
        <p:nvPicPr>
          <p:cNvPr id="18" name="Picture 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757899"/>
            <a:ext cx="88265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411073" y="2680930"/>
            <a:ext cx="8606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u="sng" dirty="0" smtClean="0">
                <a:latin typeface="Arial Rounded MT Bold" pitchFamily="34" charset="0"/>
              </a:rPr>
              <a:t>11 members YTD</a:t>
            </a:r>
            <a:endParaRPr lang="en-US" sz="2400" u="sng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48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DB23FF-D898-4E2A-8838-44C5EDD6A849}" type="slidenum">
              <a:rPr lang="es-MX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3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196752"/>
            <a:ext cx="814724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u="sng" dirty="0" smtClean="0">
                <a:latin typeface="Arial Rounded MT Bold" pitchFamily="34" charset="0"/>
              </a:rPr>
              <a:t>Working Group members:</a:t>
            </a:r>
          </a:p>
          <a:p>
            <a:endParaRPr lang="en-US" sz="2400" u="sng" dirty="0" smtClean="0">
              <a:latin typeface="Arial Rounded MT Bold" pitchFamily="34" charset="0"/>
            </a:endParaRP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Rounded MT Bold" pitchFamily="34" charset="0"/>
              </a:rPr>
              <a:t>Member of AMSAC  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endParaRPr lang="en-US" sz="2000" dirty="0" smtClean="0">
              <a:latin typeface="Arial Rounded MT Bold" pitchFamily="34" charset="0"/>
            </a:endParaRP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Rounded MT Bold" pitchFamily="34" charset="0"/>
              </a:rPr>
              <a:t>Integrated Vegetable Seed company (Breed/Develop/Produce)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endParaRPr lang="en-US" sz="2000" dirty="0" smtClean="0">
              <a:latin typeface="Arial Rounded MT Bold" pitchFamily="34" charset="0"/>
            </a:endParaRP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Rounded MT Bold" pitchFamily="34" charset="0"/>
              </a:rPr>
              <a:t>Chairman -Two years / Joel Medrano (HM.CLAUSE)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endParaRPr lang="en-US" sz="2000" dirty="0">
              <a:latin typeface="Arial Rounded MT Bold" pitchFamily="34" charset="0"/>
            </a:endParaRP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Rounded MT Bold" pitchFamily="34" charset="0"/>
              </a:rPr>
              <a:t>Attendance of Exec. Director AMSAC / Mario Puente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endParaRPr lang="en-US" sz="2000" dirty="0">
              <a:latin typeface="Arial Rounded MT Bold" pitchFamily="34" charset="0"/>
            </a:endParaRP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Rounded MT Bold" pitchFamily="34" charset="0"/>
              </a:rPr>
              <a:t>1 meeting / quarter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endParaRPr lang="en-US" sz="2000" dirty="0">
              <a:latin typeface="Arial Rounded MT Bold" pitchFamily="34" charset="0"/>
            </a:endParaRP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Rounded MT Bold" pitchFamily="34" charset="0"/>
              </a:rPr>
              <a:t>Next meeting, Feb 11 2015 (Leon, Guanajuato) / Bayer Vegetable Seeds</a:t>
            </a:r>
          </a:p>
          <a:p>
            <a:pPr lvl="1"/>
            <a:endParaRPr lang="en-US" sz="2400" dirty="0" smtClean="0">
              <a:latin typeface="Arial Rounded MT Bold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61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DB23FF-D898-4E2A-8838-44C5EDD6A849}" type="slidenum">
              <a:rPr lang="es-MX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4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1385475"/>
            <a:ext cx="80032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Rounded MT Bold" pitchFamily="34" charset="0"/>
              </a:rPr>
              <a:t>General Working Group Goals</a:t>
            </a:r>
          </a:p>
          <a:p>
            <a:endParaRPr lang="en-US" sz="2400" b="1" dirty="0" smtClean="0">
              <a:latin typeface="Arial Rounded MT Bold" pitchFamily="34" charset="0"/>
            </a:endParaRPr>
          </a:p>
          <a:p>
            <a:pPr lvl="1"/>
            <a:r>
              <a:rPr lang="en-US" sz="2000" b="1" dirty="0" smtClean="0">
                <a:latin typeface="Arial Rounded MT Bold" pitchFamily="34" charset="0"/>
              </a:rPr>
              <a:t>1. Intellectual Property.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Harmonization </a:t>
            </a:r>
            <a:r>
              <a:rPr lang="en-US" sz="2000" dirty="0">
                <a:latin typeface="Arial Rounded MT Bold" pitchFamily="34" charset="0"/>
              </a:rPr>
              <a:t>of Mexico legislation with UPOV-91.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Promote </a:t>
            </a:r>
            <a:r>
              <a:rPr lang="en-US" sz="2000" dirty="0">
                <a:latin typeface="Arial Rounded MT Bold" pitchFamily="34" charset="0"/>
              </a:rPr>
              <a:t>registration of new varieties in </a:t>
            </a:r>
            <a:r>
              <a:rPr lang="en-US" sz="2000" dirty="0" smtClean="0">
                <a:latin typeface="Arial Rounded MT Bold" pitchFamily="34" charset="0"/>
              </a:rPr>
              <a:t>Mexico </a:t>
            </a:r>
            <a:r>
              <a:rPr lang="en-US" sz="2000" dirty="0">
                <a:latin typeface="Arial Rounded MT Bold" pitchFamily="34" charset="0"/>
              </a:rPr>
              <a:t>(Plant variety </a:t>
            </a:r>
            <a:r>
              <a:rPr lang="en-US" sz="2000" dirty="0" smtClean="0">
                <a:latin typeface="Arial Rounded MT Bold" pitchFamily="34" charset="0"/>
              </a:rPr>
              <a:t>protection) and simplify registration process.</a:t>
            </a:r>
            <a:endParaRPr lang="en-US" sz="2000" dirty="0">
              <a:latin typeface="Arial Rounded MT Bold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Attend Workshops </a:t>
            </a:r>
            <a:r>
              <a:rPr lang="en-US" sz="2000" dirty="0">
                <a:latin typeface="Arial Rounded MT Bold" pitchFamily="34" charset="0"/>
              </a:rPr>
              <a:t>on IP and PVP for </a:t>
            </a:r>
            <a:r>
              <a:rPr lang="en-US" sz="2000" dirty="0" smtClean="0">
                <a:latin typeface="Arial Rounded MT Bold" pitchFamily="34" charset="0"/>
              </a:rPr>
              <a:t>members.</a:t>
            </a:r>
            <a:endParaRPr lang="en-US" sz="2000" dirty="0">
              <a:latin typeface="Arial Rounded MT Bold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Strengthen </a:t>
            </a:r>
            <a:r>
              <a:rPr lang="en-US" sz="2000" dirty="0">
                <a:latin typeface="Arial Rounded MT Bold" pitchFamily="34" charset="0"/>
              </a:rPr>
              <a:t>participation with SAA IP-WG</a:t>
            </a:r>
            <a:r>
              <a:rPr lang="en-US" sz="2000" dirty="0" smtClean="0">
                <a:latin typeface="Arial Rounded MT Bold" pitchFamily="34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en-US" sz="2000" dirty="0">
              <a:latin typeface="Arial Rounded MT Bold" pitchFamily="34" charset="0"/>
            </a:endParaRPr>
          </a:p>
          <a:p>
            <a:pPr lvl="1"/>
            <a:r>
              <a:rPr lang="en-US" sz="2000" b="1" dirty="0" smtClean="0">
                <a:latin typeface="Arial Rounded MT Bold" pitchFamily="34" charset="0"/>
              </a:rPr>
              <a:t>2. Counterfeit, Fake, Piracy, </a:t>
            </a:r>
            <a:r>
              <a:rPr lang="en-US" sz="2000" b="1" dirty="0">
                <a:latin typeface="Arial Rounded MT Bold" pitchFamily="34" charset="0"/>
              </a:rPr>
              <a:t>I</a:t>
            </a:r>
            <a:r>
              <a:rPr lang="en-US" sz="2000" b="1" dirty="0" smtClean="0">
                <a:latin typeface="Arial Rounded MT Bold" pitchFamily="34" charset="0"/>
              </a:rPr>
              <a:t>llegal </a:t>
            </a:r>
            <a:r>
              <a:rPr lang="en-US" sz="2000" b="1" dirty="0">
                <a:latin typeface="Arial Rounded MT Bold" pitchFamily="34" charset="0"/>
              </a:rPr>
              <a:t>reproduction.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Work </a:t>
            </a:r>
            <a:r>
              <a:rPr lang="en-US" sz="2000" dirty="0">
                <a:latin typeface="Arial Rounded MT Bold" pitchFamily="34" charset="0"/>
              </a:rPr>
              <a:t>with the authority to </a:t>
            </a:r>
            <a:r>
              <a:rPr lang="en-US" sz="2000" dirty="0" smtClean="0">
                <a:latin typeface="Arial Rounded MT Bold" pitchFamily="34" charset="0"/>
              </a:rPr>
              <a:t>enhance </a:t>
            </a:r>
            <a:r>
              <a:rPr lang="en-US" sz="2000" dirty="0">
                <a:latin typeface="Arial Rounded MT Bold" pitchFamily="34" charset="0"/>
              </a:rPr>
              <a:t>the law enforcement.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Develop information </a:t>
            </a:r>
            <a:r>
              <a:rPr lang="en-US" sz="2000" dirty="0">
                <a:latin typeface="Arial Rounded MT Bold" pitchFamily="34" charset="0"/>
              </a:rPr>
              <a:t>campaigns for growers and traders.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>
                <a:latin typeface="Arial Rounded MT Bold" pitchFamily="34" charset="0"/>
              </a:rPr>
              <a:t>P</a:t>
            </a:r>
            <a:r>
              <a:rPr lang="en-US" sz="2000" dirty="0" smtClean="0">
                <a:latin typeface="Arial Rounded MT Bold" pitchFamily="34" charset="0"/>
              </a:rPr>
              <a:t>romote </a:t>
            </a:r>
            <a:r>
              <a:rPr lang="en-US" sz="2000" dirty="0">
                <a:latin typeface="Arial Rounded MT Bold" pitchFamily="34" charset="0"/>
              </a:rPr>
              <a:t>integrated activity with SIPA </a:t>
            </a:r>
          </a:p>
          <a:p>
            <a:pPr lvl="1"/>
            <a:endParaRPr lang="en-US" sz="2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7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DB23FF-D898-4E2A-8838-44C5EDD6A849}" type="slidenum">
              <a:rPr lang="es-MX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5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78546"/>
            <a:ext cx="828092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Rounded MT Bold" pitchFamily="34" charset="0"/>
              </a:rPr>
              <a:t>General Working Group Goals.</a:t>
            </a:r>
          </a:p>
          <a:p>
            <a:pPr marL="914400" lvl="1" indent="-457200">
              <a:buFont typeface="+mj-lt"/>
              <a:buAutoNum type="arabicPeriod"/>
            </a:pPr>
            <a:endParaRPr lang="en-US" sz="2000" b="1" dirty="0" smtClean="0">
              <a:latin typeface="Arial Rounded MT Bold" pitchFamily="34" charset="0"/>
            </a:endParaRPr>
          </a:p>
          <a:p>
            <a:pPr lvl="1"/>
            <a:r>
              <a:rPr lang="en-US" sz="2000" b="1" dirty="0" smtClean="0">
                <a:latin typeface="Arial Rounded MT Bold" pitchFamily="34" charset="0"/>
              </a:rPr>
              <a:t>3. Pest </a:t>
            </a:r>
            <a:r>
              <a:rPr lang="en-US" sz="2000" b="1" dirty="0">
                <a:latin typeface="Arial Rounded MT Bold" pitchFamily="34" charset="0"/>
              </a:rPr>
              <a:t>Risk Analysis.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>
                <a:latin typeface="Arial Rounded MT Bold" pitchFamily="34" charset="0"/>
              </a:rPr>
              <a:t>Define </a:t>
            </a:r>
            <a:r>
              <a:rPr lang="en-US" sz="2000" dirty="0" smtClean="0">
                <a:latin typeface="Arial Rounded MT Bold" pitchFamily="34" charset="0"/>
              </a:rPr>
              <a:t>and prioritize a </a:t>
            </a:r>
            <a:r>
              <a:rPr lang="en-US" sz="2000" dirty="0">
                <a:latin typeface="Arial Rounded MT Bold" pitchFamily="34" charset="0"/>
              </a:rPr>
              <a:t>list of relevant PRA for AMSAC </a:t>
            </a:r>
            <a:r>
              <a:rPr lang="en-US" sz="2000" dirty="0" smtClean="0">
                <a:latin typeface="Arial Rounded MT Bold" pitchFamily="34" charset="0"/>
              </a:rPr>
              <a:t>companies</a:t>
            </a:r>
            <a:r>
              <a:rPr lang="en-US" sz="2000" dirty="0">
                <a:latin typeface="Arial Rounded MT Bold" pitchFamily="34" charset="0"/>
              </a:rPr>
              <a:t>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Share </a:t>
            </a:r>
            <a:r>
              <a:rPr lang="en-US" sz="2000" dirty="0">
                <a:latin typeface="Arial Rounded MT Bold" pitchFamily="34" charset="0"/>
              </a:rPr>
              <a:t>information and costs to facilitate PRA process.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40 </a:t>
            </a:r>
            <a:r>
              <a:rPr lang="en-US" sz="2000" dirty="0">
                <a:latin typeface="Arial Rounded MT Bold" pitchFamily="34" charset="0"/>
              </a:rPr>
              <a:t>PRA </a:t>
            </a:r>
            <a:r>
              <a:rPr lang="en-US" sz="2000" dirty="0" smtClean="0">
                <a:latin typeface="Arial Rounded MT Bold" pitchFamily="34" charset="0"/>
              </a:rPr>
              <a:t>files are presented for </a:t>
            </a:r>
            <a:r>
              <a:rPr lang="en-US" sz="2000" dirty="0">
                <a:latin typeface="Arial Rounded MT Bold" pitchFamily="34" charset="0"/>
              </a:rPr>
              <a:t>2015.</a:t>
            </a:r>
          </a:p>
          <a:p>
            <a:pPr lvl="1"/>
            <a:endParaRPr lang="en-US" sz="2000" b="1" dirty="0" smtClean="0">
              <a:latin typeface="Arial Rounded MT Bold" pitchFamily="34" charset="0"/>
            </a:endParaRPr>
          </a:p>
          <a:p>
            <a:pPr marL="914400" lvl="1" indent="-457200">
              <a:buFont typeface="+mj-lt"/>
              <a:buAutoNum type="arabicPeriod" startAt="4"/>
            </a:pPr>
            <a:r>
              <a:rPr lang="en-US" sz="2000" b="1" dirty="0">
                <a:latin typeface="Arial Rounded MT Bold" pitchFamily="34" charset="0"/>
              </a:rPr>
              <a:t>Organic Production </a:t>
            </a:r>
            <a:endParaRPr lang="en-US" sz="2000" b="1" dirty="0" smtClean="0">
              <a:latin typeface="Arial Rounded MT Bold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 Develop options to provide seed for growing organic production in Mexico (biological treatments, hot water, seed untreated, etc.).</a:t>
            </a:r>
          </a:p>
          <a:p>
            <a:pPr lvl="1"/>
            <a:endParaRPr lang="en-US" sz="2000" b="1" dirty="0" smtClean="0">
              <a:latin typeface="Arial Rounded MT Bold" pitchFamily="34" charset="0"/>
            </a:endParaRPr>
          </a:p>
          <a:p>
            <a:pPr marL="914400" lvl="1" indent="-457200">
              <a:buFont typeface="+mj-lt"/>
              <a:buAutoNum type="arabicPeriod" startAt="5"/>
            </a:pPr>
            <a:r>
              <a:rPr lang="en-US" sz="2000" b="1" dirty="0" smtClean="0">
                <a:latin typeface="Arial Rounded MT Bold" pitchFamily="34" charset="0"/>
              </a:rPr>
              <a:t>Seed treatments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Include new </a:t>
            </a:r>
            <a:r>
              <a:rPr lang="en-US" sz="2000" dirty="0" err="1" smtClean="0">
                <a:latin typeface="Arial Rounded MT Bold" pitchFamily="34" charset="0"/>
              </a:rPr>
              <a:t>phytosanitary</a:t>
            </a:r>
            <a:r>
              <a:rPr lang="en-US" sz="2000" dirty="0" smtClean="0">
                <a:latin typeface="Arial Rounded MT Bold" pitchFamily="34" charset="0"/>
              </a:rPr>
              <a:t> treatments in Mexican regulation for seed import.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400" b="1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27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DB23FF-D898-4E2A-8838-44C5EDD6A849}" type="slidenum">
              <a:rPr lang="es-MX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</a:t>
            </a:fld>
            <a:endParaRPr lang="es-MX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1628800"/>
            <a:ext cx="82809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Rounded MT Bold" pitchFamily="34" charset="0"/>
              </a:rPr>
              <a:t>General Working Group Goals.</a:t>
            </a:r>
          </a:p>
          <a:p>
            <a:pPr marL="914400" lvl="1" indent="-457200">
              <a:buFont typeface="+mj-lt"/>
              <a:buAutoNum type="arabicPeriod"/>
            </a:pPr>
            <a:endParaRPr lang="en-US" sz="2000" b="1" dirty="0" smtClean="0">
              <a:latin typeface="Arial Rounded MT Bold" pitchFamily="34" charset="0"/>
            </a:endParaRPr>
          </a:p>
          <a:p>
            <a:pPr marL="914400" lvl="1" indent="-457200">
              <a:buFont typeface="+mj-lt"/>
              <a:buAutoNum type="arabicPeriod" startAt="6"/>
            </a:pPr>
            <a:r>
              <a:rPr lang="en-US" sz="2000" b="1" dirty="0" smtClean="0">
                <a:latin typeface="Arial Rounded MT Bold" pitchFamily="34" charset="0"/>
              </a:rPr>
              <a:t>Experimental seeds imports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Promote new procedures with no sampling at the border.</a:t>
            </a:r>
            <a:endParaRPr lang="en-US" sz="2000" dirty="0">
              <a:latin typeface="Arial Rounded MT Bold" pitchFamily="34" charset="0"/>
            </a:endParaRPr>
          </a:p>
          <a:p>
            <a:pPr lvl="1"/>
            <a:endParaRPr lang="en-US" sz="2000" b="1" dirty="0" smtClean="0">
              <a:latin typeface="Arial Rounded MT Bold" pitchFamily="34" charset="0"/>
            </a:endParaRPr>
          </a:p>
          <a:p>
            <a:pPr marL="914400" lvl="1" indent="-457200">
              <a:buFont typeface="+mj-lt"/>
              <a:buAutoNum type="arabicPeriod" startAt="7"/>
            </a:pPr>
            <a:r>
              <a:rPr lang="en-US" sz="2000" b="1" dirty="0" smtClean="0">
                <a:latin typeface="Arial Rounded MT Bold" pitchFamily="34" charset="0"/>
              </a:rPr>
              <a:t>Pest control Protocols  ( False +).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Harmonization of diagnostic protocols.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Mexico, USA and Canada proposed a NAPPO workshop for this matter.</a:t>
            </a:r>
          </a:p>
          <a:p>
            <a:pPr lvl="1"/>
            <a:endParaRPr lang="en-US" sz="2000" b="1" dirty="0" smtClean="0">
              <a:latin typeface="Arial Rounded MT Bold" pitchFamily="34" charset="0"/>
            </a:endParaRPr>
          </a:p>
          <a:p>
            <a:pPr marL="914400" lvl="1" indent="-457200">
              <a:buFont typeface="+mj-lt"/>
              <a:buAutoNum type="arabicPeriod" startAt="8"/>
            </a:pPr>
            <a:r>
              <a:rPr lang="en-US" sz="2000" b="1" dirty="0" smtClean="0">
                <a:latin typeface="Arial Rounded MT Bold" pitchFamily="34" charset="0"/>
              </a:rPr>
              <a:t>Mexico Seeds Market Value plan.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 Rounded MT Bold" pitchFamily="34" charset="0"/>
              </a:rPr>
              <a:t>Under AMSAC umbrella, use of a third party consulting firm to build a vegetable seed market overview for its member</a:t>
            </a:r>
          </a:p>
          <a:p>
            <a:pPr lvl="1"/>
            <a:endParaRPr lang="en-US" sz="2000" b="1" dirty="0" smtClean="0">
              <a:latin typeface="Arial Rounded MT Bold" pitchFamily="34" charset="0"/>
            </a:endParaRPr>
          </a:p>
          <a:p>
            <a:pPr lvl="1"/>
            <a:endParaRPr lang="en-US" sz="2000" b="1" dirty="0" smtClean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99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2209</TotalTime>
  <Words>344</Words>
  <Application>Microsoft Office PowerPoint</Application>
  <PresentationFormat>On-screen Show (4:3)</PresentationFormat>
  <Paragraphs>84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Rounded MT Bold</vt:lpstr>
      <vt:lpstr>Calibri</vt:lpstr>
      <vt:lpstr>Constantia</vt:lpstr>
      <vt:lpstr>Wingdings</vt:lpstr>
      <vt:lpstr>Wingdings 2</vt:lpstr>
      <vt:lpstr>Flujo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MPR</dc:creator>
  <cp:lastModifiedBy>Dell</cp:lastModifiedBy>
  <cp:revision>108</cp:revision>
  <dcterms:created xsi:type="dcterms:W3CDTF">2013-08-14T22:01:16Z</dcterms:created>
  <dcterms:modified xsi:type="dcterms:W3CDTF">2015-01-24T17:49:19Z</dcterms:modified>
</cp:coreProperties>
</file>