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1" r:id="rId4"/>
    <p:sldId id="262" r:id="rId5"/>
    <p:sldId id="268" r:id="rId6"/>
    <p:sldId id="263" r:id="rId7"/>
    <p:sldId id="265" r:id="rId8"/>
    <p:sldId id="266" r:id="rId9"/>
    <p:sldId id="267" r:id="rId10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3F4A8-A8BF-40C1-BB41-5BFB92B7B36A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04014-8545-4A78-A04A-965AAB497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76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55129-8B59-470D-BB3F-7FC58995ACEE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617B2-EBCE-4B53-A569-A60BB7C2A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9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1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2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3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4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5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6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7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8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Due</a:t>
            </a:r>
            <a:r>
              <a:rPr lang="en-US" altLang="en-US" baseline="0" dirty="0" smtClean="0"/>
              <a:t> or Do?</a:t>
            </a: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fld id="{645D22F0-5737-4C3F-96CB-E668AFE8FD43}" type="slidenum">
              <a:rPr lang="en-US" altLang="en-US" sz="1200" smtClean="0">
                <a:solidFill>
                  <a:prstClr val="black"/>
                </a:solidFill>
              </a:rPr>
              <a:pPr/>
              <a:t>9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286000"/>
            <a:ext cx="9144000" cy="1143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3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388" y="2286000"/>
            <a:ext cx="96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6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17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4071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nl-NL" noProof="0" smtClean="0"/>
          </a:p>
        </p:txBody>
      </p:sp>
    </p:spTree>
    <p:extLst>
      <p:ext uri="{BB962C8B-B14F-4D97-AF65-F5344CB8AC3E}">
        <p14:creationId xmlns:p14="http://schemas.microsoft.com/office/powerpoint/2010/main" val="51183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0600" y="0"/>
            <a:ext cx="70104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990600" y="1371600"/>
            <a:ext cx="35052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5052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72400" y="6477000"/>
            <a:ext cx="3810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5987E4-0097-487A-9134-DEE717691B1E}" type="slidenum">
              <a:rPr 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4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705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6030000" cy="612000"/>
          </a:xfrm>
          <a:prstGeom prst="roundRect">
            <a:avLst/>
          </a:prstGeom>
          <a:solidFill>
            <a:schemeClr val="tx1"/>
          </a:solidFill>
          <a:effectLst/>
        </p:spPr>
        <p:txBody>
          <a:bodyPr>
            <a:spAutoFit/>
          </a:bodyPr>
          <a:lstStyle>
            <a:lvl1pPr>
              <a:defRPr sz="30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4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67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7048" cy="612000"/>
          </a:xfrm>
          <a:prstGeom prst="roundRect">
            <a:avLst/>
          </a:prstGeom>
          <a:solidFill>
            <a:schemeClr val="tx1"/>
          </a:solidFill>
        </p:spPr>
        <p:txBody>
          <a:bodyPr>
            <a:spAutoFit/>
          </a:bodyPr>
          <a:lstStyle>
            <a:lvl1pPr>
              <a:defRPr sz="30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buClr>
                <a:schemeClr val="bg1"/>
              </a:buCl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buClr>
                <a:schemeClr val="bg1"/>
              </a:buCl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buClr>
                <a:schemeClr val="bg1"/>
              </a:buCl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buClr>
                <a:schemeClr val="bg1"/>
              </a:buCl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209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612000"/>
          </a:xfrm>
          <a:prstGeom prst="roundRect">
            <a:avLst/>
          </a:prstGeom>
          <a:solidFill>
            <a:schemeClr val="tx1"/>
          </a:solidFill>
        </p:spPr>
        <p:txBody>
          <a:bodyPr>
            <a:spAutoFit/>
          </a:bodyPr>
          <a:lstStyle>
            <a:lvl1pPr>
              <a:defRPr sz="3000" b="1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bg2">
                    <a:lumMod val="50000"/>
                    <a:lumOff val="50000"/>
                  </a:schemeClr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bg2">
                    <a:lumMod val="50000"/>
                    <a:lumOff val="50000"/>
                  </a:schemeClr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bg2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109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612000"/>
          </a:xfrm>
          <a:prstGeom prst="roundRect">
            <a:avLst/>
          </a:prstGeom>
          <a:solidFill>
            <a:schemeClr val="tx1"/>
          </a:solidFill>
        </p:spPr>
        <p:txBody>
          <a:bodyPr/>
          <a:lstStyle>
            <a:lvl1pPr>
              <a:defRPr sz="3000">
                <a:solidFill>
                  <a:schemeClr val="bg2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153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7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3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815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2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7" name="Pictur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338" y="-22225"/>
            <a:ext cx="982662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60471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tabLst>
          <a:tab pos="1620838" algn="l"/>
        </a:tabLs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384175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Font typeface="Arial" charset="0"/>
        <a:buChar char="•"/>
        <a:tabLst>
          <a:tab pos="1620838" algn="l"/>
        </a:tabLst>
        <a:defRPr sz="2400">
          <a:solidFill>
            <a:schemeClr val="tx1"/>
          </a:solidFill>
          <a:latin typeface="+mn-lt"/>
        </a:defRPr>
      </a:lvl2pPr>
      <a:lvl3pPr marL="766763" indent="-379413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Font typeface="Arial" charset="0"/>
        <a:buChar char="•"/>
        <a:tabLst>
          <a:tab pos="1620838" algn="l"/>
        </a:tabLst>
        <a:defRPr sz="2400">
          <a:solidFill>
            <a:schemeClr val="tx1"/>
          </a:solidFill>
          <a:latin typeface="+mn-lt"/>
        </a:defRPr>
      </a:lvl3pPr>
      <a:lvl4pPr marL="1147763" indent="-379413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4pPr>
      <a:lvl5pPr marL="1524000" indent="-3746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5pPr>
      <a:lvl6pPr marL="1981200" indent="-3746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6pPr>
      <a:lvl7pPr marL="2438400" indent="-3746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7pPr>
      <a:lvl8pPr marL="2895600" indent="-3746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8pPr>
      <a:lvl9pPr marL="3352800" indent="-374650" algn="l" rtl="0" eaLnBrk="1" fontAlgn="base" hangingPunct="1">
        <a:lnSpc>
          <a:spcPts val="2800"/>
        </a:lnSpc>
        <a:spcBef>
          <a:spcPct val="0"/>
        </a:spcBef>
        <a:spcAft>
          <a:spcPts val="1400"/>
        </a:spcAft>
        <a:buChar char="–"/>
        <a:tabLst>
          <a:tab pos="1620838" algn="l"/>
        </a:tabLst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2299556" y="2204864"/>
            <a:ext cx="4936740" cy="1008112"/>
          </a:xfrm>
          <a:prstGeom prst="flowChartAlternateProcess">
            <a:avLst/>
          </a:prstGeom>
          <a:solidFill>
            <a:schemeClr val="bg1">
              <a:lumMod val="40000"/>
              <a:lumOff val="60000"/>
            </a:schemeClr>
          </a:solidFill>
          <a:ln w="12700">
            <a:solidFill>
              <a:srgbClr val="0070C0"/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Arial" charset="0"/>
              </a:rPr>
              <a:t>Nagoya Protocol</a:t>
            </a:r>
            <a:endParaRPr lang="en-US" sz="2800" dirty="0">
              <a:solidFill>
                <a:srgbClr val="0070C0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5" name="AutoShape 52"/>
          <p:cNvSpPr>
            <a:spLocks noChangeAspect="1" noChangeArrowheads="1"/>
          </p:cNvSpPr>
          <p:nvPr/>
        </p:nvSpPr>
        <p:spPr bwMode="auto">
          <a:xfrm>
            <a:off x="2628540" y="3854948"/>
            <a:ext cx="4278771" cy="115212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Presentation by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Rob Keene, Enza Zaden </a:t>
            </a:r>
          </a:p>
        </p:txBody>
      </p:sp>
    </p:spTree>
    <p:extLst>
      <p:ext uri="{BB962C8B-B14F-4D97-AF65-F5344CB8AC3E}">
        <p14:creationId xmlns:p14="http://schemas.microsoft.com/office/powerpoint/2010/main" val="29015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ABS (Access and benefit Sharing) provisions in the CBD (Convention for Biological Diversity) (194 member states) not sufficiently elaborated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No appropriate national legislation and therefore ultimately no benefit sharing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Developing countries especially felt that benefit sharing was not taking place</a:t>
            </a: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0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 binding system was needed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Which resulted in the Nagoya Protocol in 2010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Access and Benefit Sharing regulates the access and use of genetic resources and traditional knowledge, and the sharing of benefits stemming from this use between providers and users.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Access to plants </a:t>
            </a:r>
            <a:r>
              <a:rPr lang="en-US" sz="2400" dirty="0" err="1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etc</a:t>
            </a: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 nowadays cannot be assumed as given, and may not be for free</a:t>
            </a: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3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What does the NP regulate: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Defines access rules and regulations</a:t>
            </a: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Establishes benefit sharing agreements</a:t>
            </a: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Assures compliance in user countries</a:t>
            </a: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Important to note, the NP recognizes specialized ABS regimes, genetic resources used in these regimes are excluded from the NP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 smtClean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The ABS mechanism of the IT PGRFA (International Treaty Plant Genetic Resources for Food and Agriculture) is one of those recognized systems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Through the NP access to genetic resources can only be obtained in a legal manner if Prior Informed Consent (PIC) and Mutually Agreed Terms (MAT) have been obtained.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 </a:t>
            </a: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Not 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required in countries which don’t require them and also not necessary in case the system of the IT PGRFA is </a:t>
            </a: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used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Most people agree the SMTA (Material Transfer Agreement) may serve as PIC and MAT, however it is not officially agreed upon by Parties to the CBD and NP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8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The implementation of the NP in Europe focuses solely on compliance measures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Users of genetic resources have an obligation to carry out due diligence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Each company has to develop its own systems how to be sure which genetic resources enter the company, what the rules for use are and fulfill the benefit sharing obligations</a:t>
            </a: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8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CBD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 smtClean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Nagoya Protocol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 smtClean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EU regulations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800" dirty="0" smtClean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8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National law</a:t>
            </a:r>
            <a:endParaRPr lang="en-US" sz="28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2" name="Down Arrow 1"/>
          <p:cNvSpPr/>
          <p:nvPr/>
        </p:nvSpPr>
        <p:spPr bwMode="auto">
          <a:xfrm>
            <a:off x="4342830" y="2060848"/>
            <a:ext cx="314324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4351786" y="3356992"/>
            <a:ext cx="314324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4365504" y="4653136"/>
            <a:ext cx="314324" cy="792088"/>
          </a:xfrm>
          <a:prstGeom prst="down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1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2"/>
          <p:cNvSpPr>
            <a:spLocks noChangeAspect="1" noChangeArrowheads="1"/>
          </p:cNvSpPr>
          <p:nvPr/>
        </p:nvSpPr>
        <p:spPr bwMode="auto">
          <a:xfrm>
            <a:off x="683568" y="1340768"/>
            <a:ext cx="7632848" cy="5112568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square" lIns="0" tIns="0" rIns="0" bIns="0" anchor="t" anchorCtr="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12</a:t>
            </a:r>
            <a:r>
              <a:rPr lang="en-US" sz="2400" baseline="300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th</a:t>
            </a: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 October 2015 – cut-off date when national law has to be completed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Busy interpreting the requirements of the European Nagoya Directive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Obligations with carrying out due diligence?</a:t>
            </a: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chemeClr val="bg2"/>
                </a:solidFill>
                <a:latin typeface="Calibri" panose="020F0502020204030204" pitchFamily="34" charset="0"/>
                <a:cs typeface="Arial" charset="0"/>
              </a:rPr>
              <a:t>Do </a:t>
            </a: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commercial varieties fall under the scope?</a:t>
            </a:r>
          </a:p>
          <a:p>
            <a:pPr marL="457200" indent="-4572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How to maintain breeders exemption?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endParaRPr lang="en-US" sz="2400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en-US" sz="2400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ESA and National Associations active to make one policy. In The Netherlands politics and industry work together</a:t>
            </a:r>
            <a:endParaRPr lang="en-US" sz="2800" dirty="0" smtClean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  <p:sp>
        <p:nvSpPr>
          <p:cNvPr id="4" name="AutoShape 52"/>
          <p:cNvSpPr>
            <a:spLocks noChangeAspect="1" noChangeArrowheads="1"/>
          </p:cNvSpPr>
          <p:nvPr/>
        </p:nvSpPr>
        <p:spPr bwMode="auto">
          <a:xfrm>
            <a:off x="395536" y="260648"/>
            <a:ext cx="6336704" cy="565955"/>
          </a:xfrm>
          <a:prstGeom prst="flowChartAlternateProcess">
            <a:avLst/>
          </a:prstGeom>
          <a:solidFill>
            <a:schemeClr val="tx1"/>
          </a:solidFill>
          <a:ln w="12700">
            <a:solidFill>
              <a:schemeClr val="tx1">
                <a:lumMod val="95000"/>
              </a:schemeClr>
            </a:solidFill>
            <a:miter lim="800000"/>
            <a:headEnd/>
            <a:tailEnd/>
          </a:ln>
          <a:effectLst>
            <a:outerShdw blurRad="63500" dist="71842" dir="2700000" algn="ctr" rotWithShape="0">
              <a:srgbClr val="777777">
                <a:alpha val="74998"/>
              </a:srgbClr>
            </a:outerShdw>
          </a:effectLst>
        </p:spPr>
        <p:txBody>
          <a:bodyPr wrap="none" lIns="0" tIns="0" rIns="0" b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595959"/>
                </a:solidFill>
                <a:latin typeface="Calibri" panose="020F0502020204030204" pitchFamily="34" charset="0"/>
                <a:cs typeface="Arial" charset="0"/>
              </a:rPr>
              <a:t>ASTA V&amp;F Seed Conference 2015 - EI WG</a:t>
            </a:r>
            <a:endParaRPr lang="en-US" sz="2800" b="1" dirty="0">
              <a:solidFill>
                <a:srgbClr val="595959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presentation Enza Zaden">
  <a:themeElements>
    <a:clrScheme name="Blank Presentation 13">
      <a:dk1>
        <a:srgbClr val="000000"/>
      </a:dk1>
      <a:lt1>
        <a:srgbClr val="FFFFFF"/>
      </a:lt1>
      <a:dk2>
        <a:srgbClr val="B5BA05"/>
      </a:dk2>
      <a:lt2>
        <a:srgbClr val="000000"/>
      </a:lt2>
      <a:accent1>
        <a:srgbClr val="299926"/>
      </a:accent1>
      <a:accent2>
        <a:srgbClr val="F7E017"/>
      </a:accent2>
      <a:accent3>
        <a:srgbClr val="D7D9AA"/>
      </a:accent3>
      <a:accent4>
        <a:srgbClr val="DADADA"/>
      </a:accent4>
      <a:accent5>
        <a:srgbClr val="ACCAAC"/>
      </a:accent5>
      <a:accent6>
        <a:srgbClr val="E0CB14"/>
      </a:accent6>
      <a:hlink>
        <a:srgbClr val="000000"/>
      </a:hlink>
      <a:folHlink>
        <a:srgbClr val="FFFFFF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B5BA05"/>
        </a:dk2>
        <a:lt2>
          <a:srgbClr val="000000"/>
        </a:lt2>
        <a:accent1>
          <a:srgbClr val="299926"/>
        </a:accent1>
        <a:accent2>
          <a:srgbClr val="F7E017"/>
        </a:accent2>
        <a:accent3>
          <a:srgbClr val="D7D9AA"/>
        </a:accent3>
        <a:accent4>
          <a:srgbClr val="DADADA"/>
        </a:accent4>
        <a:accent5>
          <a:srgbClr val="ACCAAC"/>
        </a:accent5>
        <a:accent6>
          <a:srgbClr val="E0CB14"/>
        </a:accent6>
        <a:hlink>
          <a:srgbClr val="00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476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Corporate presentation Enza Zaden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Enza Zaden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Keene</dc:creator>
  <cp:lastModifiedBy>Rob Keene</cp:lastModifiedBy>
  <cp:revision>37</cp:revision>
  <cp:lastPrinted>2015-01-14T13:10:15Z</cp:lastPrinted>
  <dcterms:created xsi:type="dcterms:W3CDTF">2015-01-12T13:38:30Z</dcterms:created>
  <dcterms:modified xsi:type="dcterms:W3CDTF">2015-01-21T09:21:45Z</dcterms:modified>
</cp:coreProperties>
</file>