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0" r:id="rId9"/>
    <p:sldId id="281" r:id="rId10"/>
    <p:sldId id="282" r:id="rId11"/>
    <p:sldId id="283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F9EFF-83F5-4752-9EF8-1C8681C89D8C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0E76E-D38D-44D8-B220-D666DD7F2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08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APHIS was very receptive to the idea of</a:t>
            </a:r>
            <a:r>
              <a:rPr lang="en-US" baseline="0" dirty="0" smtClean="0"/>
              <a:t> a seed summit to work more closely with the seed industry to find workable solution to seed phytosanitary issues.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B911-70DA-43E0-B9D4-D274813EC1A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28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ASTA and Iowa State University just submitted a proposal for Farm Bill Funding ($240K) to set up this pilot. A workshop on this pilot is being organized to</a:t>
            </a:r>
            <a:r>
              <a:rPr lang="en-US" baseline="0" dirty="0" smtClean="0"/>
              <a:t> be held in Tampa January 28, the day after the ASTA Vegetable and Flower Convention.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B16-5DF0-47C6-817D-048B1191DD1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4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" y="0"/>
            <a:ext cx="913451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25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9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4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31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2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7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2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1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7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5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" y="0"/>
            <a:ext cx="9134515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Phytosanitary Issues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Emerging Issues Working Group</a:t>
            </a:r>
          </a:p>
          <a:p>
            <a:r>
              <a:rPr lang="en-US" dirty="0" smtClean="0"/>
              <a:t>Tampa, FL</a:t>
            </a:r>
          </a:p>
          <a:p>
            <a:r>
              <a:rPr lang="en-US" dirty="0" smtClean="0"/>
              <a:t>January 25,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9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New Chile Regulation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Pathogens requiring…”shipment comes from a nursery inspected </a:t>
            </a:r>
            <a:r>
              <a:rPr lang="en-US" b="1" dirty="0" smtClean="0"/>
              <a:t>and </a:t>
            </a:r>
            <a:r>
              <a:rPr lang="en-US" dirty="0" smtClean="0"/>
              <a:t>analyzed (specify diagnostic technique):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/>
              <a:t>Xanthamonas</a:t>
            </a:r>
            <a:r>
              <a:rPr lang="en-US" dirty="0" smtClean="0"/>
              <a:t> </a:t>
            </a:r>
            <a:r>
              <a:rPr lang="en-US" dirty="0" err="1" smtClean="0"/>
              <a:t>campestris</a:t>
            </a:r>
            <a:r>
              <a:rPr lang="en-US" dirty="0" smtClean="0"/>
              <a:t> </a:t>
            </a:r>
            <a:r>
              <a:rPr lang="en-US" dirty="0" err="1" smtClean="0"/>
              <a:t>pv</a:t>
            </a:r>
            <a:r>
              <a:rPr lang="en-US" dirty="0" smtClean="0"/>
              <a:t> </a:t>
            </a:r>
            <a:r>
              <a:rPr lang="en-US" dirty="0" err="1" smtClean="0"/>
              <a:t>cucurbitae</a:t>
            </a:r>
            <a:endParaRPr lang="en-US" dirty="0" smtClean="0"/>
          </a:p>
          <a:p>
            <a:pPr lvl="1"/>
            <a:r>
              <a:rPr lang="en-US" dirty="0" err="1"/>
              <a:t>Xanthamonas</a:t>
            </a:r>
            <a:r>
              <a:rPr lang="en-US" dirty="0"/>
              <a:t> </a:t>
            </a:r>
            <a:r>
              <a:rPr lang="en-US" dirty="0" err="1"/>
              <a:t>hortorum</a:t>
            </a:r>
            <a:r>
              <a:rPr lang="en-US" dirty="0"/>
              <a:t> </a:t>
            </a:r>
            <a:r>
              <a:rPr lang="en-US" dirty="0" err="1"/>
              <a:t>pv</a:t>
            </a:r>
            <a:r>
              <a:rPr lang="en-US" dirty="0"/>
              <a:t> </a:t>
            </a:r>
            <a:r>
              <a:rPr lang="en-US" dirty="0" err="1" smtClean="0"/>
              <a:t>carotae</a:t>
            </a:r>
            <a:endParaRPr lang="en-US" dirty="0" smtClean="0"/>
          </a:p>
          <a:p>
            <a:pPr lvl="1"/>
            <a:r>
              <a:rPr lang="en-US" dirty="0" err="1" smtClean="0"/>
              <a:t>Pseudamonas</a:t>
            </a:r>
            <a:r>
              <a:rPr lang="en-US" dirty="0" smtClean="0"/>
              <a:t> </a:t>
            </a:r>
            <a:r>
              <a:rPr lang="en-US" dirty="0" err="1" smtClean="0"/>
              <a:t>syringae</a:t>
            </a:r>
            <a:r>
              <a:rPr lang="en-US" dirty="0" smtClean="0"/>
              <a:t> </a:t>
            </a:r>
            <a:r>
              <a:rPr lang="en-US" dirty="0" err="1" smtClean="0"/>
              <a:t>pv</a:t>
            </a:r>
            <a:r>
              <a:rPr lang="en-US" dirty="0" smtClean="0"/>
              <a:t> </a:t>
            </a:r>
            <a:r>
              <a:rPr lang="en-US" dirty="0" err="1" smtClean="0"/>
              <a:t>lachrimans</a:t>
            </a:r>
            <a:endParaRPr lang="en-US" dirty="0" smtClean="0"/>
          </a:p>
          <a:p>
            <a:pPr lvl="1"/>
            <a:r>
              <a:rPr lang="en-US" dirty="0" smtClean="0"/>
              <a:t>Pseudomonas </a:t>
            </a:r>
            <a:r>
              <a:rPr lang="en-US" dirty="0" err="1" smtClean="0"/>
              <a:t>syringae</a:t>
            </a:r>
            <a:r>
              <a:rPr lang="en-US" dirty="0" smtClean="0"/>
              <a:t> </a:t>
            </a:r>
            <a:r>
              <a:rPr lang="en-US" dirty="0" err="1" smtClean="0"/>
              <a:t>pv</a:t>
            </a:r>
            <a:r>
              <a:rPr lang="en-US" dirty="0" smtClean="0"/>
              <a:t> </a:t>
            </a:r>
            <a:r>
              <a:rPr lang="en-US" dirty="0" err="1" smtClean="0"/>
              <a:t>pisi</a:t>
            </a:r>
            <a:endParaRPr lang="en-US" dirty="0" smtClean="0"/>
          </a:p>
          <a:p>
            <a:pPr lvl="1"/>
            <a:r>
              <a:rPr lang="en-US" dirty="0" err="1" smtClean="0"/>
              <a:t>Curtobacterium</a:t>
            </a:r>
            <a:r>
              <a:rPr lang="en-US" dirty="0" smtClean="0"/>
              <a:t> </a:t>
            </a:r>
            <a:r>
              <a:rPr lang="en-US" dirty="0" err="1" smtClean="0"/>
              <a:t>floccumfaciens</a:t>
            </a:r>
            <a:r>
              <a:rPr lang="en-US" dirty="0" smtClean="0"/>
              <a:t> </a:t>
            </a:r>
            <a:r>
              <a:rPr lang="en-US" dirty="0" err="1" smtClean="0"/>
              <a:t>pv</a:t>
            </a:r>
            <a:r>
              <a:rPr lang="en-US" dirty="0" smtClean="0"/>
              <a:t> </a:t>
            </a:r>
            <a:r>
              <a:rPr lang="en-US" dirty="0" err="1" smtClean="0"/>
              <a:t>floccumfaciens</a:t>
            </a:r>
            <a:endParaRPr lang="en-US" dirty="0" smtClean="0"/>
          </a:p>
          <a:p>
            <a:pPr lvl="1"/>
            <a:r>
              <a:rPr lang="en-US" dirty="0" err="1" smtClean="0"/>
              <a:t>Arracacha</a:t>
            </a:r>
            <a:r>
              <a:rPr lang="en-US" dirty="0" smtClean="0"/>
              <a:t> virus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09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New Chile Regulation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Requirements for </a:t>
            </a:r>
            <a:r>
              <a:rPr lang="en-US" dirty="0" err="1" smtClean="0"/>
              <a:t>PSTVd</a:t>
            </a:r>
            <a:r>
              <a:rPr lang="en-US" dirty="0" smtClean="0"/>
              <a:t>:  Inspection and analysis </a:t>
            </a:r>
            <a:r>
              <a:rPr lang="en-US" b="1" dirty="0" smtClean="0"/>
              <a:t>or </a:t>
            </a:r>
            <a:r>
              <a:rPr lang="en-US" dirty="0" smtClean="0"/>
              <a:t>lab test</a:t>
            </a:r>
          </a:p>
          <a:p>
            <a:r>
              <a:rPr lang="en-US" dirty="0" smtClean="0"/>
              <a:t>The major problem is for pathogens requiring analysis of mother plant material (assuming this is what this requirement means)</a:t>
            </a:r>
          </a:p>
          <a:p>
            <a:r>
              <a:rPr lang="en-US" dirty="0" smtClean="0"/>
              <a:t>ANPROS has negotiated an agreement with SAG to also accept seed testing (Resolution 9425)</a:t>
            </a:r>
          </a:p>
          <a:p>
            <a:r>
              <a:rPr lang="en-US" dirty="0" smtClean="0"/>
              <a:t>APHIS is requesting SAG to remove the requirement for analysis of mother plant material</a:t>
            </a:r>
          </a:p>
          <a:p>
            <a:r>
              <a:rPr lang="en-US" dirty="0" smtClean="0"/>
              <a:t>Bottom line: much more testing!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74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Pilot Accreditation Program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approach being considered for protecting against entry/establishment of seed transmitted pathogens (STPs)</a:t>
            </a:r>
          </a:p>
          <a:p>
            <a:r>
              <a:rPr lang="en-US" dirty="0" smtClean="0"/>
              <a:t>The model STP will be CGMMV</a:t>
            </a:r>
          </a:p>
          <a:p>
            <a:r>
              <a:rPr lang="en-US" dirty="0" smtClean="0"/>
              <a:t>The recent detections of CGMMV in California have awakened a sleeping giant…..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1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APHIS Seed Summit (July 15-17, 2014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Brought together 80 participants from USDA,  universities, and the seed industry/ASTA (17) to:</a:t>
            </a:r>
          </a:p>
          <a:p>
            <a:pPr lvl="1"/>
            <a:r>
              <a:rPr lang="en-US" dirty="0" smtClean="0"/>
              <a:t>Begin a dialogue to explore and identify new/improved approaches to address/mitigate phytosanitary risk associated with </a:t>
            </a:r>
            <a:r>
              <a:rPr lang="en-US" b="1" dirty="0" smtClean="0"/>
              <a:t>seed transmitted pathogens</a:t>
            </a:r>
          </a:p>
          <a:p>
            <a:pPr lvl="1"/>
            <a:r>
              <a:rPr lang="en-US" dirty="0" smtClean="0"/>
              <a:t>Identify/address seed trade/export issues of concern to the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10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Summit Outcomes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Cross-functional working groups have been established for each topic area (Corn diseases, vegetable seed viruses/</a:t>
            </a:r>
            <a:r>
              <a:rPr lang="en-US" dirty="0" err="1" smtClean="0"/>
              <a:t>viroids</a:t>
            </a:r>
            <a:r>
              <a:rPr lang="en-US" dirty="0" smtClean="0"/>
              <a:t>, etc.)</a:t>
            </a:r>
          </a:p>
          <a:p>
            <a:pPr lvl="1"/>
            <a:r>
              <a:rPr lang="en-US" dirty="0" smtClean="0"/>
              <a:t>Approaches to reducing/managing phytosanitary risk will be a joint industry/APHIS effort!</a:t>
            </a:r>
          </a:p>
          <a:p>
            <a:pPr lvl="1"/>
            <a:r>
              <a:rPr lang="en-US" dirty="0" smtClean="0"/>
              <a:t>Approaches will be customized according to the specific issues associated with each topic</a:t>
            </a:r>
          </a:p>
          <a:p>
            <a:r>
              <a:rPr lang="en-US" b="1" dirty="0" smtClean="0"/>
              <a:t>APHIS is looking for voluntary industry actions that will significantly reduce the need to develop additional regulations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6981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Summit Outcomes, </a:t>
            </a: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A pilot project based on CGMMV is under construction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/>
              <a:t>Voluntary </a:t>
            </a:r>
            <a:r>
              <a:rPr lang="en-US" dirty="0" smtClean="0"/>
              <a:t>accreditation program for seed companies (will include seed testing, traceability)</a:t>
            </a:r>
          </a:p>
          <a:p>
            <a:pPr lvl="2"/>
            <a:r>
              <a:rPr lang="en-US" dirty="0" smtClean="0"/>
              <a:t>Up to 10 companies to be in the pilot</a:t>
            </a:r>
          </a:p>
          <a:p>
            <a:pPr lvl="2"/>
            <a:r>
              <a:rPr lang="en-US" dirty="0" smtClean="0"/>
              <a:t>The accreditation will also serve as a brand for marketing</a:t>
            </a:r>
          </a:p>
          <a:p>
            <a:pPr lvl="1"/>
            <a:r>
              <a:rPr lang="en-US" dirty="0" smtClean="0"/>
              <a:t>Baseline monitoring of seed (to be implemented by USDA and States)</a:t>
            </a:r>
          </a:p>
          <a:p>
            <a:pPr lvl="1"/>
            <a:r>
              <a:rPr lang="en-US" dirty="0" smtClean="0"/>
              <a:t>Growers will be encouraged to only purchase seed tested for CGMMV</a:t>
            </a:r>
          </a:p>
          <a:p>
            <a:pPr lvl="1"/>
            <a:r>
              <a:rPr lang="en-US" dirty="0" smtClean="0"/>
              <a:t>CGMMV workshop planned for January 28,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Accreditation 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management programs/procedures used by companies that reduce phytosanitary risk of introduction/establishment of CGMMV will be accredited/recognized by APHIS</a:t>
            </a:r>
          </a:p>
          <a:p>
            <a:pPr lvl="1"/>
            <a:r>
              <a:rPr lang="en-US" dirty="0" smtClean="0"/>
              <a:t>Proposed new accreditation category under NSHS</a:t>
            </a:r>
          </a:p>
          <a:p>
            <a:pPr lvl="1"/>
            <a:r>
              <a:rPr lang="en-US" dirty="0" smtClean="0"/>
              <a:t>Could be used as a brand for marketing purposes</a:t>
            </a:r>
          </a:p>
          <a:p>
            <a:pPr lvl="1"/>
            <a:r>
              <a:rPr lang="en-US" dirty="0" smtClean="0"/>
              <a:t>Apply to large companies that have control over all aspects of seed production as well as dealers/brokers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96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Accreditation 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process will be similar to other categories of NSHS accreditation </a:t>
            </a:r>
          </a:p>
          <a:p>
            <a:pPr lvl="1"/>
            <a:r>
              <a:rPr lang="en-US" dirty="0" smtClean="0"/>
              <a:t>Companies that are accredited under ISO, NAL, etc. will only have to submit their manuals with reference to those sections/chapters that apply to this program</a:t>
            </a:r>
          </a:p>
          <a:p>
            <a:pPr lvl="1"/>
            <a:r>
              <a:rPr lang="en-US" dirty="0" smtClean="0"/>
              <a:t>Other companies will have to develop a QM manual (with NSHS guidance/assistance)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04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Accreditation Issues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This accreditation will also cover seed import (until now , NSHS has been an accreditation system to support export certification)</a:t>
            </a:r>
          </a:p>
          <a:p>
            <a:r>
              <a:rPr lang="en-US" dirty="0" smtClean="0"/>
              <a:t>APHIS wants to find ways to recognize foreign lab test results</a:t>
            </a:r>
          </a:p>
          <a:p>
            <a:pPr lvl="1"/>
            <a:r>
              <a:rPr lang="en-US" dirty="0" smtClean="0"/>
              <a:t>NAKT, GEVES, etc. : ASTA has proposed that APHIS develop equivalency agreements with the EU  (as per ISPM 24)</a:t>
            </a:r>
          </a:p>
          <a:p>
            <a:pPr lvl="1"/>
            <a:r>
              <a:rPr lang="en-US" dirty="0" smtClean="0"/>
              <a:t>Company labs overseas to be addressed as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1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95400"/>
          </a:xfrm>
        </p:spPr>
        <p:txBody>
          <a:bodyPr/>
          <a:lstStyle/>
          <a:p>
            <a:r>
              <a:rPr lang="en-US" dirty="0" smtClean="0"/>
              <a:t>Workshop 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683404"/>
              </p:ext>
            </p:extLst>
          </p:nvPr>
        </p:nvGraphicFramePr>
        <p:xfrm>
          <a:off x="2133601" y="990597"/>
          <a:ext cx="4952999" cy="53114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122"/>
                <a:gridCol w="2491660"/>
                <a:gridCol w="961280"/>
                <a:gridCol w="909937"/>
              </a:tblGrid>
              <a:tr h="246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Topic</a:t>
                      </a:r>
                      <a:endParaRPr lang="en-US" sz="7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Presenter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Time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</a:tr>
              <a:tr h="7416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I.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Opening Remarks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Ric Dunkle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William Thomas, APHIS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Robert Bailey, APHIS*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8:30 a.m. 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</a:tr>
              <a:tr h="7416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II.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Setting the stage: CGMMV in California; Challenges To, and Options for,  regulating seed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Robert Bailey, APHIS*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Shailaja Rabindran,, APHIS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Nick Condos, CDFA*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8:35 a.m. 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</a:tr>
              <a:tr h="2910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III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Stakeholder Issues: Potential Impacts on Growers and Others in the Value Chain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Bob Morrissey, NWA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9:00 a.m. 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</a:tr>
              <a:tr h="441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III.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Overview of ASTA Farm Bill Proposal “Development of a Pilot Biosecurity Framework for Importation of Seeds to Prevent Entry/Establishment of Seed Borne Diseases”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Ric Dunkle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9:30 a.m.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</a:tr>
              <a:tr h="2910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IV.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Seed Industry Quality Management Practices  that Reduce Risk of Seed Transmitted Pathogens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Dr. Samantha Thomas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10:00 a.m. 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</a:tr>
              <a:tr h="246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V.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Break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10:30 a.m. 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</a:tr>
              <a:tr h="441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VI.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Elements of A Seed Monitoring Program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Nick Condos, CDFA*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William Thomas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Robert Bailey*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11:00 a.m.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</a:tr>
              <a:tr h="441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VII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Elements of an Accreditation System: Report from APHIS/Industry Denver Meeting Nov 18-19, 2014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William Thomas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Shailaja Rabindran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Alec Ormsby, APHIS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11:30 a.m. 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</a:tr>
              <a:tr h="246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VIII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Lunch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Noon 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</a:tr>
              <a:tr h="441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IX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Review of Accreditation Documents and Industry Comments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Shailaja Rabindran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William Thomas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Ric Dunkle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1:00 p.m. 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</a:tr>
              <a:tr h="7416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X.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Setting Up the Pilot Program:</a:t>
                      </a:r>
                      <a:endParaRPr lang="en-US" sz="7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800">
                          <a:effectLst/>
                        </a:rPr>
                        <a:t>Accreditation component</a:t>
                      </a:r>
                      <a:endParaRPr lang="en-US" sz="7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800">
                          <a:effectLst/>
                        </a:rPr>
                        <a:t>Seed monitoring component</a:t>
                      </a:r>
                      <a:endParaRPr lang="en-US" sz="7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800">
                          <a:effectLst/>
                        </a:rPr>
                        <a:t>Evaluation component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Breakout sessions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1:30 p.m. </a:t>
                      </a:r>
                      <a:endParaRPr lang="en-US" sz="7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32" marR="4313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42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Brazil Normative 36 </a:t>
            </a:r>
            <a:br>
              <a:rPr lang="en-US" b="1" dirty="0" smtClean="0"/>
            </a:br>
            <a:r>
              <a:rPr lang="en-US" b="1" dirty="0" smtClean="0"/>
              <a:t>(Now Ordinance 380)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version of N-36, Ordinance 380, was released through WTO for comment (60 day)</a:t>
            </a:r>
          </a:p>
          <a:p>
            <a:r>
              <a:rPr lang="en-US" dirty="0" smtClean="0"/>
              <a:t>Comment period closes Feb 22; Brazil’s goal for entry into force is June 1, 2015</a:t>
            </a:r>
          </a:p>
          <a:p>
            <a:r>
              <a:rPr lang="en-US" dirty="0" smtClean="0"/>
              <a:t>Main changes from most recent version:</a:t>
            </a:r>
          </a:p>
          <a:p>
            <a:pPr lvl="1"/>
            <a:r>
              <a:rPr lang="en-US" dirty="0" smtClean="0"/>
              <a:t>Back to country annexes; more pests added</a:t>
            </a:r>
          </a:p>
          <a:p>
            <a:pPr lvl="1"/>
            <a:r>
              <a:rPr lang="en-US" dirty="0" smtClean="0"/>
              <a:t>Field inspection option for viruses/</a:t>
            </a:r>
            <a:r>
              <a:rPr lang="en-US" dirty="0" err="1" smtClean="0"/>
              <a:t>viroids</a:t>
            </a:r>
            <a:r>
              <a:rPr lang="en-US" dirty="0" smtClean="0"/>
              <a:t> removed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01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Agenda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37285" y="2262981"/>
          <a:ext cx="6869430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935"/>
                <a:gridCol w="3961765"/>
                <a:gridCol w="1528445"/>
                <a:gridCol w="883285"/>
              </a:tblGrid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X.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Setting Up the Pilot Program:</a:t>
                      </a:r>
                      <a:endParaRPr lang="en-US" sz="11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>
                          <a:effectLst/>
                        </a:rPr>
                        <a:t>Accreditation component</a:t>
                      </a:r>
                      <a:endParaRPr lang="en-US" sz="11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>
                          <a:effectLst/>
                        </a:rPr>
                        <a:t>Seed monitoring component</a:t>
                      </a:r>
                      <a:endParaRPr lang="en-US" sz="11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>
                          <a:effectLst/>
                        </a:rPr>
                        <a:t>Evaluation component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Breakout sessions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1:30 p.m. 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IX.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Reports from Breakout Sessions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2:30 p.m. 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XI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Break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3:15 p.m. 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XII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Q/A session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Workshop Participants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3:30 p.m. 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XI.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Summary, Next Steps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Ric Dunkle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William Thomas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Nick Condos*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4:00 p.m.  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XII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Adjourn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4:30 p.m. 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36650" y="22621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61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Australia Virus/Viroid Testing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Australia continues to forge ahead with developing its own testing methods for viruses/</a:t>
            </a:r>
            <a:r>
              <a:rPr lang="en-US" dirty="0" err="1" smtClean="0"/>
              <a:t>viroids</a:t>
            </a:r>
            <a:r>
              <a:rPr lang="en-US" dirty="0" smtClean="0"/>
              <a:t> and imposing them in its phytosanitary import regulations</a:t>
            </a:r>
          </a:p>
          <a:p>
            <a:r>
              <a:rPr lang="en-US" dirty="0" smtClean="0"/>
              <a:t>ISF, through ISHI-Veg has been working hard to develop more practical testing methods for viruses/</a:t>
            </a:r>
            <a:r>
              <a:rPr lang="en-US" dirty="0" err="1" smtClean="0"/>
              <a:t>viroids</a:t>
            </a:r>
            <a:r>
              <a:rPr lang="en-US" dirty="0" smtClean="0"/>
              <a:t> (CGMMV, </a:t>
            </a:r>
            <a:r>
              <a:rPr lang="en-US" dirty="0" err="1" smtClean="0"/>
              <a:t>PSTVd</a:t>
            </a:r>
            <a:r>
              <a:rPr lang="en-US" dirty="0" smtClean="0"/>
              <a:t>) based on smaller sample sizes</a:t>
            </a:r>
          </a:p>
          <a:p>
            <a:r>
              <a:rPr lang="en-US" dirty="0" smtClean="0"/>
              <a:t>So far, these have had little impact on Australia’s testing requirements</a:t>
            </a:r>
          </a:p>
          <a:p>
            <a:r>
              <a:rPr lang="en-US" dirty="0" smtClean="0"/>
              <a:t>APHIS/Australia technical bilateral (December 10-11, 2014) yielded little progress</a:t>
            </a:r>
          </a:p>
          <a:p>
            <a:r>
              <a:rPr lang="en-US" dirty="0" smtClean="0"/>
              <a:t>CGMMV in Australia: too little, too late?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94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007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ASTA Food Safety Pathogen WG (FSPWG)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ASTA holds 2 WG meetings per year and reviews/updates its “Statement on Field and Greenhouse Planted Seeds and Human Pathogens”</a:t>
            </a:r>
          </a:p>
          <a:p>
            <a:r>
              <a:rPr lang="en-US" dirty="0" smtClean="0"/>
              <a:t>Statement has had minimal revision since its creation in 2008.</a:t>
            </a:r>
          </a:p>
          <a:p>
            <a:r>
              <a:rPr lang="en-US" dirty="0" smtClean="0"/>
              <a:t>Some purchasers still either require seed testing or a statement from the seed supplier regarding the safety of the seed relative to human pathogens</a:t>
            </a:r>
          </a:p>
          <a:p>
            <a:pPr lvl="1"/>
            <a:r>
              <a:rPr lang="en-US" dirty="0" smtClean="0"/>
              <a:t>ASTA model letter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68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2690"/>
            <a:ext cx="6934199" cy="6140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46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98" y="990600"/>
            <a:ext cx="786744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85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FSPWG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ASTA requested the United Fresh Producers Association (United Fresh) to review and endorse its statement</a:t>
            </a:r>
          </a:p>
          <a:p>
            <a:pPr lvl="1"/>
            <a:r>
              <a:rPr lang="en-US" dirty="0" smtClean="0"/>
              <a:t>UF’s original response: the statement is too defensive and needs to  better characterize the risk of seed (minimal, but not absolute zero)</a:t>
            </a:r>
          </a:p>
          <a:p>
            <a:pPr lvl="1"/>
            <a:r>
              <a:rPr lang="en-US" dirty="0" smtClean="0"/>
              <a:t>Point out that seed (other than that used for sprout production) is not in FSMA regulations</a:t>
            </a:r>
          </a:p>
          <a:p>
            <a:pPr lvl="1"/>
            <a:r>
              <a:rPr lang="en-US" dirty="0" smtClean="0"/>
              <a:t>Point out that seed is not included in UF’s guidelines</a:t>
            </a:r>
          </a:p>
        </p:txBody>
      </p:sp>
    </p:spTree>
    <p:extLst>
      <p:ext uri="{BB962C8B-B14F-4D97-AF65-F5344CB8AC3E}">
        <p14:creationId xmlns:p14="http://schemas.microsoft.com/office/powerpoint/2010/main" val="55462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FSPWG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focus of January 26 meeting: develop a revised statement that addresses and incorporates these concerns</a:t>
            </a:r>
          </a:p>
          <a:p>
            <a:r>
              <a:rPr lang="en-US" dirty="0" smtClean="0"/>
              <a:t>Feel free to attend (Monday, January 26, 4:30-5:50 PM)!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6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Brazil Normative 36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APHIS/ASTA are preparing comments </a:t>
            </a:r>
          </a:p>
          <a:p>
            <a:pPr lvl="1"/>
            <a:r>
              <a:rPr lang="en-US" dirty="0" smtClean="0"/>
              <a:t>No indication that previous responses have been considered – technically unjustified pests are still on the new U.S. annex.  No acknowledgement  from MAPA that comments were even received</a:t>
            </a:r>
          </a:p>
          <a:p>
            <a:pPr lvl="1"/>
            <a:r>
              <a:rPr lang="en-US" dirty="0" smtClean="0"/>
              <a:t>APHIS (CPHST) is reviewing the annex and will provide its analysis to ASTA to review (by Feb 1)</a:t>
            </a:r>
          </a:p>
          <a:p>
            <a:pPr lvl="1"/>
            <a:r>
              <a:rPr lang="en-US" dirty="0" smtClean="0"/>
              <a:t>APHIS will share draft comments with ASTA for review/input (before Feb 10)</a:t>
            </a:r>
          </a:p>
          <a:p>
            <a:pPr lvl="1"/>
            <a:r>
              <a:rPr lang="en-US" dirty="0" smtClean="0"/>
              <a:t>Comments to be submitted in Portuguese</a:t>
            </a:r>
          </a:p>
          <a:p>
            <a:pPr lvl="1"/>
            <a:r>
              <a:rPr lang="en-US" dirty="0" smtClean="0"/>
              <a:t>ABRASEM has been very helpful!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3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Brazil Normative 36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MAPA has sent the signal that a phase-in (up to 2 yr.) plan is being planned</a:t>
            </a:r>
          </a:p>
          <a:p>
            <a:r>
              <a:rPr lang="en-US" dirty="0" smtClean="0"/>
              <a:t>MAPA has indicated that initially there will be 100% retesting at POEs, but will reduce frequency based on test results</a:t>
            </a:r>
          </a:p>
          <a:p>
            <a:r>
              <a:rPr lang="en-US" dirty="0" smtClean="0"/>
              <a:t>Testing methods to be used may become a major issue </a:t>
            </a:r>
          </a:p>
          <a:p>
            <a:pPr lvl="1"/>
            <a:r>
              <a:rPr lang="en-US" dirty="0" smtClean="0"/>
              <a:t>For example, there are internationally recognized tests </a:t>
            </a:r>
            <a:r>
              <a:rPr lang="en-US" smtClean="0"/>
              <a:t>for only 4 viruses/</a:t>
            </a:r>
            <a:r>
              <a:rPr lang="en-US" dirty="0" err="1" smtClean="0"/>
              <a:t>viroids</a:t>
            </a:r>
            <a:r>
              <a:rPr lang="en-US" dirty="0" smtClean="0"/>
              <a:t> and many ELISA –based tests that are largely unproven for regulatory use</a:t>
            </a:r>
          </a:p>
          <a:p>
            <a:r>
              <a:rPr lang="en-US" dirty="0" smtClean="0"/>
              <a:t>ASTA continues to partner with ISF on this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22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Brazil Ordinance 59 (Seed For Research and Testing)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Brazil has been in the process of revising its rules for all types of </a:t>
            </a:r>
            <a:r>
              <a:rPr lang="en-US" dirty="0" err="1" smtClean="0"/>
              <a:t>germplasm</a:t>
            </a:r>
            <a:r>
              <a:rPr lang="en-US" dirty="0" smtClean="0"/>
              <a:t> (both plant and animal) for several years</a:t>
            </a:r>
          </a:p>
          <a:p>
            <a:pPr lvl="1"/>
            <a:r>
              <a:rPr lang="en-US" dirty="0" smtClean="0"/>
              <a:t>This process has been largely kept internal </a:t>
            </a:r>
          </a:p>
          <a:p>
            <a:r>
              <a:rPr lang="en-US" dirty="0" smtClean="0"/>
              <a:t>ASTA received a draft copy late last summer</a:t>
            </a:r>
          </a:p>
          <a:p>
            <a:r>
              <a:rPr lang="en-US" dirty="0" smtClean="0"/>
              <a:t>APHIS, although never officially notified, sent comments to MAPA</a:t>
            </a:r>
          </a:p>
          <a:p>
            <a:r>
              <a:rPr lang="en-US" dirty="0" smtClean="0"/>
              <a:t>Rule has apparently been finalized and is to become effective February 15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95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Brazil Ordinance 59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issues:</a:t>
            </a:r>
          </a:p>
          <a:p>
            <a:pPr lvl="1"/>
            <a:r>
              <a:rPr lang="en-US" dirty="0" smtClean="0"/>
              <a:t>Sample size and testing of small lots!</a:t>
            </a:r>
          </a:p>
          <a:p>
            <a:pPr lvl="1"/>
            <a:r>
              <a:rPr lang="en-US" dirty="0" smtClean="0"/>
              <a:t>Risk levels of seed appear not to be considered; e.g. seed for lab analysis vs. open field evaluation</a:t>
            </a:r>
          </a:p>
          <a:p>
            <a:pPr lvl="1"/>
            <a:r>
              <a:rPr lang="en-US" dirty="0" smtClean="0"/>
              <a:t>What is a seed lot? (one envelope of seed, or one carton with many envelopes?)</a:t>
            </a:r>
          </a:p>
          <a:p>
            <a:pPr lvl="1"/>
            <a:r>
              <a:rPr lang="en-US" dirty="0" smtClean="0"/>
              <a:t>Should conform to new draft international seed standard or perhaps wait until standard is adopted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65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Brazil Ordinance 59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issues:</a:t>
            </a:r>
          </a:p>
          <a:p>
            <a:pPr lvl="1"/>
            <a:r>
              <a:rPr lang="en-US" dirty="0" smtClean="0"/>
              <a:t>Process and time involved for obtaining import permits appear excessive</a:t>
            </a:r>
          </a:p>
          <a:p>
            <a:pPr lvl="1"/>
            <a:r>
              <a:rPr lang="en-US" dirty="0" smtClean="0"/>
              <a:t>Nobody yet knows what will be in the final rule; there appears to be no more opportunity to impact the final rule</a:t>
            </a:r>
          </a:p>
          <a:p>
            <a:pPr lvl="1"/>
            <a:r>
              <a:rPr lang="en-US" dirty="0" smtClean="0"/>
              <a:t>Wait-and-see…..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7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New Chile Regulation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Chile has recently published an update of seed </a:t>
            </a:r>
            <a:r>
              <a:rPr lang="en-US" dirty="0" err="1" smtClean="0"/>
              <a:t>phyto</a:t>
            </a:r>
            <a:r>
              <a:rPr lang="en-US" dirty="0" smtClean="0"/>
              <a:t> import requirements which go into force Feb 15, 2015</a:t>
            </a:r>
          </a:p>
          <a:p>
            <a:r>
              <a:rPr lang="en-US" dirty="0" smtClean="0"/>
              <a:t>Applies to all trading partners</a:t>
            </a:r>
          </a:p>
          <a:p>
            <a:r>
              <a:rPr lang="en-US" dirty="0" smtClean="0"/>
              <a:t>Covers 49 plant (seed) species, 21 quarantine pests, 67 host/pest combinations</a:t>
            </a:r>
          </a:p>
          <a:p>
            <a:r>
              <a:rPr lang="en-US" dirty="0" smtClean="0"/>
              <a:t>Pests include pathogens plus several insect (</a:t>
            </a:r>
            <a:r>
              <a:rPr lang="en-US" dirty="0" err="1" smtClean="0"/>
              <a:t>Bruchid</a:t>
            </a:r>
            <a:r>
              <a:rPr lang="en-US" dirty="0" smtClean="0"/>
              <a:t>) species</a:t>
            </a:r>
          </a:p>
          <a:p>
            <a:r>
              <a:rPr lang="en-US" dirty="0" smtClean="0"/>
              <a:t>Fumigation required for insect pests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68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New Chile Regulation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Pathogens requiring wither a field inspection </a:t>
            </a:r>
            <a:r>
              <a:rPr lang="en-US" b="1" dirty="0" smtClean="0"/>
              <a:t>or</a:t>
            </a:r>
            <a:r>
              <a:rPr lang="en-US" dirty="0" smtClean="0"/>
              <a:t> a treatment:</a:t>
            </a:r>
          </a:p>
          <a:p>
            <a:pPr lvl="1"/>
            <a:r>
              <a:rPr lang="en-US" dirty="0" err="1" smtClean="0"/>
              <a:t>Colletotrichum</a:t>
            </a:r>
            <a:r>
              <a:rPr lang="en-US" dirty="0" smtClean="0"/>
              <a:t> </a:t>
            </a:r>
            <a:r>
              <a:rPr lang="en-US" dirty="0" err="1" smtClean="0"/>
              <a:t>truncatum</a:t>
            </a:r>
            <a:endParaRPr lang="en-US" dirty="0" smtClean="0"/>
          </a:p>
          <a:p>
            <a:pPr lvl="1"/>
            <a:r>
              <a:rPr lang="en-US" dirty="0" err="1" smtClean="0"/>
              <a:t>Colletotrichum</a:t>
            </a:r>
            <a:r>
              <a:rPr lang="en-US" dirty="0" smtClean="0"/>
              <a:t> </a:t>
            </a:r>
            <a:r>
              <a:rPr lang="en-US" dirty="0" err="1" smtClean="0"/>
              <a:t>acutatum</a:t>
            </a:r>
            <a:endParaRPr lang="en-US" dirty="0" smtClean="0"/>
          </a:p>
          <a:p>
            <a:pPr lvl="1"/>
            <a:r>
              <a:rPr lang="en-US" dirty="0" err="1" smtClean="0"/>
              <a:t>Colletotrichum</a:t>
            </a:r>
            <a:r>
              <a:rPr lang="en-US" dirty="0" smtClean="0"/>
              <a:t> </a:t>
            </a:r>
            <a:r>
              <a:rPr lang="en-US" dirty="0" err="1" smtClean="0"/>
              <a:t>capsisi</a:t>
            </a:r>
            <a:endParaRPr lang="en-US" dirty="0" smtClean="0"/>
          </a:p>
          <a:p>
            <a:pPr lvl="1"/>
            <a:r>
              <a:rPr lang="en-US" dirty="0" err="1" smtClean="0"/>
              <a:t>Colletrtrichum</a:t>
            </a:r>
            <a:r>
              <a:rPr lang="en-US" dirty="0" smtClean="0"/>
              <a:t> </a:t>
            </a:r>
            <a:r>
              <a:rPr lang="en-US" dirty="0" err="1" smtClean="0"/>
              <a:t>orbiculare</a:t>
            </a:r>
            <a:endParaRPr lang="en-US" dirty="0" smtClean="0"/>
          </a:p>
          <a:p>
            <a:pPr lvl="1"/>
            <a:r>
              <a:rPr lang="en-US" dirty="0" err="1" smtClean="0"/>
              <a:t>Phoma</a:t>
            </a:r>
            <a:r>
              <a:rPr lang="en-US" dirty="0" smtClean="0"/>
              <a:t> </a:t>
            </a:r>
            <a:r>
              <a:rPr lang="en-US" dirty="0" err="1" smtClean="0"/>
              <a:t>apiicola</a:t>
            </a:r>
            <a:endParaRPr lang="en-US" dirty="0" smtClean="0"/>
          </a:p>
          <a:p>
            <a:pPr lvl="1"/>
            <a:r>
              <a:rPr lang="en-US" dirty="0" err="1" smtClean="0"/>
              <a:t>Asochita</a:t>
            </a:r>
            <a:r>
              <a:rPr lang="en-US" dirty="0" smtClean="0"/>
              <a:t> </a:t>
            </a:r>
            <a:r>
              <a:rPr lang="en-US" dirty="0" err="1" smtClean="0"/>
              <a:t>rabiei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04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A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ASTA Powerpoint Template</Template>
  <TotalTime>199</TotalTime>
  <Words>1656</Words>
  <Application>Microsoft Office PowerPoint</Application>
  <PresentationFormat>On-screen Show (4:3)</PresentationFormat>
  <Paragraphs>223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ASTA Powerpoint Template</vt:lpstr>
      <vt:lpstr>Phytosanitary Issues </vt:lpstr>
      <vt:lpstr>Brazil Normative 36  (Now Ordinance 380)</vt:lpstr>
      <vt:lpstr>Brazil Normative 36</vt:lpstr>
      <vt:lpstr>Brazil Normative 36</vt:lpstr>
      <vt:lpstr>Brazil Ordinance 59 (Seed For Research and Testing)</vt:lpstr>
      <vt:lpstr>Brazil Ordinance 59</vt:lpstr>
      <vt:lpstr>Brazil Ordinance 59</vt:lpstr>
      <vt:lpstr>New Chile Regulation</vt:lpstr>
      <vt:lpstr>New Chile Regulation</vt:lpstr>
      <vt:lpstr>New Chile Regulation</vt:lpstr>
      <vt:lpstr>New Chile Regulation</vt:lpstr>
      <vt:lpstr>Pilot Accreditation Program</vt:lpstr>
      <vt:lpstr>APHIS Seed Summit (July 15-17, 2014)</vt:lpstr>
      <vt:lpstr>Summit Outcomes</vt:lpstr>
      <vt:lpstr>Summit Outcomes, continued</vt:lpstr>
      <vt:lpstr>Accreditation Features</vt:lpstr>
      <vt:lpstr>Accreditation Features</vt:lpstr>
      <vt:lpstr>Accreditation Issues</vt:lpstr>
      <vt:lpstr>Workshop Agenda</vt:lpstr>
      <vt:lpstr>Workshop Agenda</vt:lpstr>
      <vt:lpstr>Australia Virus/Viroid Testing</vt:lpstr>
      <vt:lpstr>PowerPoint Presentation</vt:lpstr>
      <vt:lpstr>ASTA Food Safety Pathogen WG (FSPWG)</vt:lpstr>
      <vt:lpstr>PowerPoint Presentation</vt:lpstr>
      <vt:lpstr>PowerPoint Presentation</vt:lpstr>
      <vt:lpstr>FSPWG</vt:lpstr>
      <vt:lpstr>FSPWG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Phytosanitary Issues</dc:title>
  <dc:creator>Ric Dunkle</dc:creator>
  <cp:lastModifiedBy>Ric Dunkle</cp:lastModifiedBy>
  <cp:revision>16</cp:revision>
  <dcterms:created xsi:type="dcterms:W3CDTF">2015-01-22T13:41:00Z</dcterms:created>
  <dcterms:modified xsi:type="dcterms:W3CDTF">2015-01-22T17:49:33Z</dcterms:modified>
</cp:coreProperties>
</file>