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8" r:id="rId5"/>
    <p:sldId id="269" r:id="rId6"/>
    <p:sldId id="258" r:id="rId7"/>
    <p:sldId id="259" r:id="rId8"/>
    <p:sldId id="260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3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6F670-93F2-4CED-AD2C-7176EF29D00F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66838-0F30-463E-B1F4-5CC31195A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5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Sunflower—from US to Iran</a:t>
            </a:r>
          </a:p>
          <a:p>
            <a:r>
              <a:rPr lang="en-US" dirty="0" smtClean="0"/>
              <a:t>Maize</a:t>
            </a:r>
            <a:r>
              <a:rPr lang="en-US" baseline="0" dirty="0" smtClean="0"/>
              <a:t> from Mexico to India</a:t>
            </a:r>
          </a:p>
          <a:p>
            <a:r>
              <a:rPr lang="en-US" baseline="0" smtClean="0"/>
              <a:t>Soybean </a:t>
            </a:r>
            <a:r>
              <a:rPr lang="en-US" baseline="0" dirty="0" smtClean="0"/>
              <a:t>harvest from China to Brazil</a:t>
            </a:r>
          </a:p>
          <a:p>
            <a:r>
              <a:rPr lang="en-US" baseline="0" dirty="0" smtClean="0"/>
              <a:t>Potato eaters Van Gogh-from Peru to 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BD984-FF3A-4D77-B424-23861A6388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3326-A513-4234-A7F1-3D4452F21243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7384-B006-4C94-ABE2-4456D273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3326-A513-4234-A7F1-3D4452F21243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7384-B006-4C94-ABE2-4456D273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3326-A513-4234-A7F1-3D4452F21243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7384-B006-4C94-ABE2-4456D273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3326-A513-4234-A7F1-3D4452F21243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7384-B006-4C94-ABE2-4456D273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3326-A513-4234-A7F1-3D4452F21243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7384-B006-4C94-ABE2-4456D273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3326-A513-4234-A7F1-3D4452F21243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7384-B006-4C94-ABE2-4456D273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3326-A513-4234-A7F1-3D4452F21243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7384-B006-4C94-ABE2-4456D273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3326-A513-4234-A7F1-3D4452F21243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7384-B006-4C94-ABE2-4456D273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3326-A513-4234-A7F1-3D4452F21243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7384-B006-4C94-ABE2-4456D273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3326-A513-4234-A7F1-3D4452F21243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7384-B006-4C94-ABE2-4456D273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3326-A513-4234-A7F1-3D4452F21243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7384-B006-4C94-ABE2-4456D273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63326-A513-4234-A7F1-3D4452F21243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57384-B006-4C94-ABE2-4456D273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//upload.wikimedia.org/wikipedia/commons/9/93/Roadside_maize_vendor_in_India.jpg" TargetMode="External"/><Relationship Id="rId7" Type="http://schemas.openxmlformats.org/officeDocument/2006/relationships/hyperlink" Target="http://www.payvand.com/news/13/jul/Sunflower-farm-South-Khorasan-Iran-1-HR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hyperlink" Target="//upload.wikimedia.org/wikipedia/commons/b/b1/Van-willem-vincent-gogh-die-kartoffelesser-03850.jpg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the FAO International Treaty is IMPORTANT AND should be RATIFIED 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ASTA Legislative and Legal Concerns Committee</a:t>
            </a:r>
          </a:p>
          <a:p>
            <a:r>
              <a:rPr lang="en-US" dirty="0" smtClean="0"/>
              <a:t>Tuesday Dec 9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</a:p>
          <a:p>
            <a:r>
              <a:rPr lang="en-US" dirty="0" smtClean="0"/>
              <a:t>Stephen Smith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566" y="228600"/>
            <a:ext cx="651029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s1.mm.bing.net/th?&amp;id=HN.60803586617304891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2590800" cy="25908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3434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seed industry has long supported ratification of the International Treaty on Plant Genetic Resources for Food and Agriculture (Treaty)</a:t>
            </a:r>
            <a:r>
              <a:rPr lang="en-US" b="1" dirty="0" smtClean="0"/>
              <a:t>. </a:t>
            </a:r>
            <a:r>
              <a:rPr lang="en-US" dirty="0" smtClean="0"/>
              <a:t> We plan to ramp up our efforts to push for ratification in the next Congress. This will entail many steps over the two year cycle including a hearing in the Senate Foreign Relations Committee and a vote of the full Senate.” Jane DeMarchi ASTA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121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Come Lobby!</a:t>
            </a:r>
            <a:endParaRPr lang="en-US" dirty="0"/>
          </a:p>
        </p:txBody>
      </p:sp>
      <p:pic>
        <p:nvPicPr>
          <p:cNvPr id="30722" name="Picture 2" descr="http://scienceblogs.com/gregladen/files/2012/12/US-Sen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338"/>
            <a:ext cx="9144000" cy="5715662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8263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Ask yourself: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I predict all the genetic diversity my breeding program will need over the next several decades?</a:t>
            </a:r>
          </a:p>
          <a:p>
            <a:r>
              <a:rPr lang="en-US" dirty="0" smtClean="0"/>
              <a:t>Am I 100% confident I have ready access and assured freedom to use and </a:t>
            </a:r>
            <a:r>
              <a:rPr lang="en-US" dirty="0" err="1" smtClean="0"/>
              <a:t>commercialise</a:t>
            </a:r>
            <a:r>
              <a:rPr lang="en-US" dirty="0" smtClean="0"/>
              <a:t> all the genetic diversity that I will need to use in my research and development program over the next several decades?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ntres of orig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599" y="1143000"/>
            <a:ext cx="4038601" cy="2893060"/>
          </a:xfrm>
          <a:prstGeom prst="rect">
            <a:avLst/>
          </a:prstGeom>
          <a:noFill/>
        </p:spPr>
      </p:pic>
      <p:pic>
        <p:nvPicPr>
          <p:cNvPr id="6" name="Picture 2" descr="http://farm4.staticflickr.com/3339/3594324633_aca9e03032_z.jpg?zz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962400"/>
            <a:ext cx="2666999" cy="2895600"/>
          </a:xfrm>
          <a:prstGeom prst="rect">
            <a:avLst/>
          </a:prstGeom>
          <a:noFill/>
        </p:spPr>
      </p:pic>
      <p:pic>
        <p:nvPicPr>
          <p:cNvPr id="8" name="Picture 8" descr="http://farm3.staticflickr.com/2791/4533969449_3404d65f28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2590800" cy="2819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017195"/>
            <a:ext cx="3962400" cy="284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csanr.wsu.edu/wp-content/uploads/2012/11/SeedsforVault_k1657-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9200"/>
            <a:ext cx="2557695" cy="300672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21920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Global Crop Genetic </a:t>
            </a:r>
            <a:r>
              <a:rPr lang="en-US" sz="2400" b="1" dirty="0"/>
              <a:t>R</a:t>
            </a:r>
            <a:r>
              <a:rPr lang="en-US" sz="2400" b="1" dirty="0" smtClean="0"/>
              <a:t>esource Diversity</a:t>
            </a:r>
            <a:br>
              <a:rPr lang="en-US" sz="2400" b="1" dirty="0" smtClean="0"/>
            </a:br>
            <a:r>
              <a:rPr lang="en-US" sz="2400" b="1" dirty="0" smtClean="0"/>
              <a:t>“There is no reason that the Corn Belt Dents, just one of 280 races of corn , should have all the best alleles.” </a:t>
            </a:r>
            <a:r>
              <a:rPr lang="en-US" sz="2400" b="1" dirty="0" err="1" smtClean="0"/>
              <a:t>W.L.Brown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Accessing genetic resources is NOT removing genetic resources;</a:t>
            </a:r>
            <a:br>
              <a:rPr lang="en-US" sz="2400" b="1" dirty="0" smtClean="0"/>
            </a:br>
            <a:r>
              <a:rPr lang="en-US" sz="2400" b="1" dirty="0" smtClean="0"/>
              <a:t>Treaties and laws are in place to provide benefit sharing</a:t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343400"/>
            <a:ext cx="35004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828800"/>
            <a:ext cx="3245496" cy="255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8288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photos.state.gov/libraries/amgov/3234/week_3/04202012_USAID-Sorghum-Nigeria_jpg_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00500"/>
            <a:ext cx="3276600" cy="2857500"/>
          </a:xfrm>
          <a:prstGeom prst="rect">
            <a:avLst/>
          </a:prstGeom>
          <a:noFill/>
        </p:spPr>
      </p:pic>
      <p:pic>
        <p:nvPicPr>
          <p:cNvPr id="1034" name="Picture 10" descr="http://aasw6.files.wordpress.com/2013/07/harvesting-new-sweet-sorghum-varieties.jpg?w=450&amp;h=29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28800"/>
            <a:ext cx="2667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No region is self-sufficient for crop genetics:</a:t>
            </a:r>
            <a:br>
              <a:rPr lang="en-US" sz="2800" b="1" dirty="0" smtClean="0"/>
            </a:br>
            <a:r>
              <a:rPr lang="en-US" sz="2800" b="1" dirty="0" smtClean="0"/>
              <a:t>Access to genetic resources is a primary benefit to all</a:t>
            </a:r>
            <a:endParaRPr lang="en-US" sz="2800" b="1" dirty="0"/>
          </a:p>
        </p:txBody>
      </p:sp>
      <p:pic>
        <p:nvPicPr>
          <p:cNvPr id="141314" name="Picture 2" descr="File:Roadside maize vendor in Ind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86174"/>
            <a:ext cx="4760714" cy="3171826"/>
          </a:xfrm>
          <a:prstGeom prst="rect">
            <a:avLst/>
          </a:prstGeom>
          <a:noFill/>
        </p:spPr>
      </p:pic>
      <p:pic>
        <p:nvPicPr>
          <p:cNvPr id="143362" name="Picture 2" descr="File:Van-willem-vincent-gogh-die-kartoffelesser-0385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000500"/>
            <a:ext cx="4495800" cy="2857500"/>
          </a:xfrm>
          <a:prstGeom prst="rect">
            <a:avLst/>
          </a:prstGeom>
          <a:noFill/>
        </p:spPr>
      </p:pic>
      <p:pic>
        <p:nvPicPr>
          <p:cNvPr id="143364" name="Picture 4" descr="http://news.payvand.netdna-cdn.com/news/13/jul/Sunflower-farm-South-Khorasan-Iran-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90600"/>
            <a:ext cx="4038600" cy="2739772"/>
          </a:xfrm>
          <a:prstGeom prst="rect">
            <a:avLst/>
          </a:prstGeom>
          <a:noFill/>
        </p:spPr>
      </p:pic>
      <p:pic>
        <p:nvPicPr>
          <p:cNvPr id="143366" name="Picture 6" descr="http://bloximages.chicago2.vip.townnews.com/tristateneighbor.com/content/tncms/assets/v3/editorial/6/90/69071d80-a865-11e2-8ae1-001a4bcf887a/517055e17d7ff.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990600"/>
            <a:ext cx="486415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What would be </a:t>
            </a:r>
            <a:r>
              <a:rPr lang="en-US" sz="3200" b="1" dirty="0"/>
              <a:t>y</a:t>
            </a:r>
            <a:r>
              <a:rPr lang="en-US" sz="3200" b="1" dirty="0" smtClean="0"/>
              <a:t>our preferable means to access new genetic diversity? 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Bi-lateral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Negotiate with a focal point in every country from where germplasm has originated?</a:t>
            </a:r>
          </a:p>
          <a:p>
            <a:pPr lvl="1"/>
            <a:r>
              <a:rPr lang="en-US" dirty="0" smtClean="0"/>
              <a:t>Many focal points will greatly over-value their germplasm and not comprehend value for use in agriculture</a:t>
            </a:r>
          </a:p>
          <a:p>
            <a:pPr lvl="1"/>
            <a:r>
              <a:rPr lang="en-US" dirty="0" smtClean="0"/>
              <a:t>Most countries have not established focal points</a:t>
            </a:r>
          </a:p>
          <a:p>
            <a:pPr lvl="1"/>
            <a:r>
              <a:rPr lang="en-US" dirty="0" smtClean="0"/>
              <a:t>Legitimacy of each focal point to provide FTO might later be called into question</a:t>
            </a:r>
          </a:p>
          <a:p>
            <a:pPr lvl="1"/>
            <a:r>
              <a:rPr lang="en-US" dirty="0" smtClean="0"/>
              <a:t>Are you certain you know the point of origin of the PGRFA you need?</a:t>
            </a:r>
          </a:p>
          <a:p>
            <a:pPr lvl="1"/>
            <a:r>
              <a:rPr lang="en-US" dirty="0" smtClean="0"/>
              <a:t>Do you want to have to prove legitimate access for past several generations of germplasm used in products</a:t>
            </a:r>
          </a:p>
          <a:p>
            <a:pPr lvl="1"/>
            <a:r>
              <a:rPr lang="en-US" dirty="0" smtClean="0"/>
              <a:t>Do you want to have to track every item of germplasm through progeny –essentially until the end of time even past any useful contribution from sourced germplasm?</a:t>
            </a:r>
          </a:p>
          <a:p>
            <a:pPr lvl="1"/>
            <a:r>
              <a:rPr lang="en-US" dirty="0" smtClean="0"/>
              <a:t>Do you have enough lawyers and licensing agents?</a:t>
            </a:r>
          </a:p>
          <a:p>
            <a:pPr lvl="1"/>
            <a:r>
              <a:rPr lang="en-US" dirty="0" smtClean="0"/>
              <a:t>Do you want to hire more lawyers and licensing agents instead of plant breeders?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Multi-lateral approach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One stop shopping with a buffet of use terms to select from</a:t>
            </a:r>
          </a:p>
          <a:p>
            <a:pPr lvl="1"/>
            <a:r>
              <a:rPr lang="en-US" dirty="0" smtClean="0"/>
              <a:t>Known points of access established</a:t>
            </a:r>
          </a:p>
          <a:p>
            <a:pPr lvl="1"/>
            <a:r>
              <a:rPr lang="en-US" dirty="0" smtClean="0"/>
              <a:t>One standard Material </a:t>
            </a:r>
            <a:r>
              <a:rPr lang="en-US" dirty="0"/>
              <a:t>T</a:t>
            </a:r>
            <a:r>
              <a:rPr lang="en-US" dirty="0" smtClean="0"/>
              <a:t>ransfer Agreement</a:t>
            </a:r>
          </a:p>
          <a:p>
            <a:pPr lvl="1"/>
            <a:r>
              <a:rPr lang="en-US" dirty="0" smtClean="0"/>
              <a:t>Some use terms may still be over-valued but at least clear known options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Improvements in sMTA</a:t>
            </a:r>
          </a:p>
          <a:p>
            <a:pPr lvl="1"/>
            <a:r>
              <a:rPr lang="en-US" dirty="0" smtClean="0"/>
              <a:t>International agreement provides maximum FTO legitimacy</a:t>
            </a:r>
          </a:p>
          <a:p>
            <a:pPr lvl="2"/>
            <a:r>
              <a:rPr lang="en-US" dirty="0" smtClean="0"/>
              <a:t>Country of origin issue is irrelevant and so removes potential FTO question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Exempt agricultural use from detailed tracking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Pushback on CBD-Nagoya expansion</a:t>
            </a:r>
          </a:p>
          <a:p>
            <a:pPr lvl="1"/>
            <a:r>
              <a:rPr lang="en-US" dirty="0" smtClean="0"/>
              <a:t>Leaves bilateral options open if breeders chose to undertake for specific reasons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FAO IT route to multilateral access of germplasm is preferred</a:t>
            </a:r>
            <a:endParaRPr lang="en-US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bilateral approach is hugely resource demanding, not yet functional in most countries, and uncertain</a:t>
            </a:r>
          </a:p>
          <a:p>
            <a:r>
              <a:rPr lang="en-US" dirty="0" smtClean="0"/>
              <a:t>Further:</a:t>
            </a:r>
          </a:p>
          <a:p>
            <a:r>
              <a:rPr lang="en-US" dirty="0" smtClean="0"/>
              <a:t>The FAO IT approach provides context and means to: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ut to rest N-S arguments over ownership of germplasm, allegations of </a:t>
            </a:r>
            <a:r>
              <a:rPr lang="en-US" dirty="0" err="1" smtClean="0"/>
              <a:t>biopiracy</a:t>
            </a:r>
            <a:r>
              <a:rPr lang="en-US" dirty="0" smtClean="0"/>
              <a:t>, inequitable access-benefit sharing for use of genetic resources in agriculture</a:t>
            </a:r>
          </a:p>
          <a:p>
            <a:pPr lvl="1"/>
            <a:r>
              <a:rPr lang="en-US" dirty="0" smtClean="0"/>
              <a:t>Codify acceptance-embrace of IP in encouraging greater use and thereby resultant benefits to farmers and consumers including support re-invested into the conservation and use of PGFRA</a:t>
            </a:r>
          </a:p>
          <a:p>
            <a:pPr lvl="1"/>
            <a:r>
              <a:rPr lang="en-US" dirty="0" smtClean="0"/>
              <a:t>Demonstrate important, complimentary and synergistic roles for both public and private sectors research and plant breeding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US ratification of the FAO IT?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 has a seat and can exercise its voice in developing global ABS environment for PGRFA globally rather than sidelined as an observer</a:t>
            </a:r>
          </a:p>
          <a:p>
            <a:pPr lvl="1"/>
            <a:r>
              <a:rPr lang="en-US" dirty="0" smtClean="0"/>
              <a:t>Revise sMTA so it is business sensible</a:t>
            </a:r>
          </a:p>
          <a:p>
            <a:r>
              <a:rPr lang="en-US" dirty="0" smtClean="0"/>
              <a:t>Pushback to encroachment of CBD-Nagoya complexities, bureaucracies, uncertainties onto simpler, better understood, PVP ABS regimes around the globe</a:t>
            </a:r>
          </a:p>
          <a:p>
            <a:r>
              <a:rPr lang="en-US" dirty="0" smtClean="0"/>
              <a:t>Strengthen global resolve for all countries to abide by their obligations under the FAO IT—move one-way  germplasm flows (IN)</a:t>
            </a:r>
            <a:r>
              <a:rPr lang="en-US" dirty="0" smtClean="0">
                <a:sym typeface="Wingdings" pitchFamily="2" charset="2"/>
              </a:rPr>
              <a:t> multilateral </a:t>
            </a:r>
            <a:r>
              <a:rPr lang="en-US" dirty="0" smtClean="0"/>
              <a:t>germplasm flows (IN-OUT) (e.g. China, India)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NOW?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 Without ratification, the U.S. is missing opportunities to protect our national interests. </a:t>
            </a:r>
          </a:p>
          <a:p>
            <a:r>
              <a:rPr lang="en-US" b="1" dirty="0" smtClean="0"/>
              <a:t>The Treaty is Already Impacting U.S. Public and Private Breeding Programs.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Our future access to other important genebanks is in jeopardy.</a:t>
            </a:r>
          </a:p>
          <a:p>
            <a:r>
              <a:rPr lang="en-US" b="1" dirty="0" smtClean="0"/>
              <a:t>The Treaty is Preferable to the Convention on Biological Diversity’s Nagoya Protocol.</a:t>
            </a:r>
          </a:p>
          <a:p>
            <a:r>
              <a:rPr lang="en-US" b="1" dirty="0" smtClean="0"/>
              <a:t>Broad agreement and no new laws needed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638</Words>
  <Application>Microsoft Office PowerPoint</Application>
  <PresentationFormat>On-screen Show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Why the FAO International Treaty is IMPORTANT AND should be RATIFIED NOW </vt:lpstr>
      <vt:lpstr>Ask yourself:</vt:lpstr>
      <vt:lpstr>Global Crop Genetic Resource Diversity “There is no reason that the Corn Belt Dents, just one of 280 races of corn , should have all the best alleles.” W.L.Brown</vt:lpstr>
      <vt:lpstr>Accessing genetic resources is NOT removing genetic resources; Treaties and laws are in place to provide benefit sharing </vt:lpstr>
      <vt:lpstr>No region is self-sufficient for crop genetics: Access to genetic resources is a primary benefit to all</vt:lpstr>
      <vt:lpstr>What would be your preferable means to access new genetic diversity? </vt:lpstr>
      <vt:lpstr>The FAO IT route to multilateral access of germplasm is preferred</vt:lpstr>
      <vt:lpstr>Why US ratification of the FAO IT? </vt:lpstr>
      <vt:lpstr>Why NOW?</vt:lpstr>
      <vt:lpstr>PowerPoint Presentation</vt:lpstr>
      <vt:lpstr>Come Lobby!</vt:lpstr>
    </vt:vector>
  </TitlesOfParts>
  <Company>Pioneer Hi-Bred Int'l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the FAO International Treaty is Important</dc:title>
  <dc:creator>Smith, Stephen (Johnston)</dc:creator>
  <cp:lastModifiedBy>Tera Fair</cp:lastModifiedBy>
  <cp:revision>32</cp:revision>
  <dcterms:created xsi:type="dcterms:W3CDTF">2014-11-19T14:42:58Z</dcterms:created>
  <dcterms:modified xsi:type="dcterms:W3CDTF">2015-01-15T20:27:59Z</dcterms:modified>
</cp:coreProperties>
</file>